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14"/>
  </p:notesMasterIdLst>
  <p:sldIdLst>
    <p:sldId id="810" r:id="rId3"/>
    <p:sldId id="732" r:id="rId4"/>
    <p:sldId id="733" r:id="rId5"/>
    <p:sldId id="727" r:id="rId6"/>
    <p:sldId id="730" r:id="rId7"/>
    <p:sldId id="746" r:id="rId8"/>
    <p:sldId id="652" r:id="rId9"/>
    <p:sldId id="757" r:id="rId10"/>
    <p:sldId id="758" r:id="rId11"/>
    <p:sldId id="759" r:id="rId12"/>
    <p:sldId id="745" r:id="rId13"/>
    <p:sldId id="802" r:id="rId14"/>
    <p:sldId id="789" r:id="rId15"/>
    <p:sldId id="808" r:id="rId16"/>
    <p:sldId id="807" r:id="rId17"/>
    <p:sldId id="695" r:id="rId18"/>
    <p:sldId id="779" r:id="rId19"/>
    <p:sldId id="780" r:id="rId20"/>
    <p:sldId id="655" r:id="rId21"/>
    <p:sldId id="721" r:id="rId22"/>
    <p:sldId id="728" r:id="rId23"/>
    <p:sldId id="729" r:id="rId24"/>
    <p:sldId id="770" r:id="rId25"/>
    <p:sldId id="771" r:id="rId26"/>
    <p:sldId id="772" r:id="rId27"/>
    <p:sldId id="773" r:id="rId28"/>
    <p:sldId id="774" r:id="rId29"/>
    <p:sldId id="627" r:id="rId30"/>
    <p:sldId id="775" r:id="rId31"/>
    <p:sldId id="657" r:id="rId32"/>
    <p:sldId id="658" r:id="rId33"/>
    <p:sldId id="782" r:id="rId34"/>
    <p:sldId id="783" r:id="rId35"/>
    <p:sldId id="781" r:id="rId36"/>
    <p:sldId id="635" r:id="rId37"/>
    <p:sldId id="761" r:id="rId38"/>
    <p:sldId id="776" r:id="rId39"/>
    <p:sldId id="725" r:id="rId40"/>
    <p:sldId id="765" r:id="rId41"/>
    <p:sldId id="723" r:id="rId42"/>
    <p:sldId id="762" r:id="rId43"/>
    <p:sldId id="763" r:id="rId44"/>
    <p:sldId id="764" r:id="rId45"/>
    <p:sldId id="644" r:id="rId46"/>
    <p:sldId id="749" r:id="rId47"/>
    <p:sldId id="625" r:id="rId48"/>
    <p:sldId id="649" r:id="rId49"/>
    <p:sldId id="784" r:id="rId50"/>
    <p:sldId id="819" r:id="rId51"/>
    <p:sldId id="753" r:id="rId52"/>
    <p:sldId id="650" r:id="rId53"/>
    <p:sldId id="750" r:id="rId54"/>
    <p:sldId id="317" r:id="rId55"/>
    <p:sldId id="766" r:id="rId56"/>
    <p:sldId id="751" r:id="rId57"/>
    <p:sldId id="720" r:id="rId58"/>
    <p:sldId id="735" r:id="rId59"/>
    <p:sldId id="737" r:id="rId60"/>
    <p:sldId id="736" r:id="rId61"/>
    <p:sldId id="811" r:id="rId62"/>
    <p:sldId id="713" r:id="rId63"/>
    <p:sldId id="812" r:id="rId64"/>
    <p:sldId id="674" r:id="rId65"/>
    <p:sldId id="646" r:id="rId66"/>
    <p:sldId id="734" r:id="rId67"/>
    <p:sldId id="642" r:id="rId68"/>
    <p:sldId id="677" r:id="rId69"/>
    <p:sldId id="678" r:id="rId70"/>
    <p:sldId id="788" r:id="rId71"/>
    <p:sldId id="681" r:id="rId72"/>
    <p:sldId id="785" r:id="rId73"/>
    <p:sldId id="679" r:id="rId74"/>
    <p:sldId id="680" r:id="rId75"/>
    <p:sldId id="754" r:id="rId76"/>
    <p:sldId id="686" r:id="rId77"/>
    <p:sldId id="714" r:id="rId78"/>
    <p:sldId id="688" r:id="rId79"/>
    <p:sldId id="818" r:id="rId80"/>
    <p:sldId id="715" r:id="rId81"/>
    <p:sldId id="694" r:id="rId82"/>
    <p:sldId id="691" r:id="rId83"/>
    <p:sldId id="755" r:id="rId84"/>
    <p:sldId id="795" r:id="rId85"/>
    <p:sldId id="796" r:id="rId86"/>
    <p:sldId id="797" r:id="rId87"/>
    <p:sldId id="798" r:id="rId88"/>
    <p:sldId id="799" r:id="rId89"/>
    <p:sldId id="800" r:id="rId90"/>
    <p:sldId id="786" r:id="rId91"/>
    <p:sldId id="700" r:id="rId92"/>
    <p:sldId id="701" r:id="rId93"/>
    <p:sldId id="703" r:id="rId94"/>
    <p:sldId id="705" r:id="rId95"/>
    <p:sldId id="704" r:id="rId96"/>
    <p:sldId id="717" r:id="rId97"/>
    <p:sldId id="816" r:id="rId98"/>
    <p:sldId id="706" r:id="rId99"/>
    <p:sldId id="813" r:id="rId100"/>
    <p:sldId id="817" r:id="rId101"/>
    <p:sldId id="718" r:id="rId102"/>
    <p:sldId id="803" r:id="rId103"/>
    <p:sldId id="805" r:id="rId104"/>
    <p:sldId id="709" r:id="rId105"/>
    <p:sldId id="814" r:id="rId106"/>
    <p:sldId id="722" r:id="rId107"/>
    <p:sldId id="815" r:id="rId108"/>
    <p:sldId id="752" r:id="rId109"/>
    <p:sldId id="258" r:id="rId110"/>
    <p:sldId id="778" r:id="rId111"/>
    <p:sldId id="787" r:id="rId112"/>
    <p:sldId id="690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E7F7"/>
    <a:srgbClr val="FFDF6A"/>
    <a:srgbClr val="700000"/>
    <a:srgbClr val="630021"/>
    <a:srgbClr val="78B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405"/>
  </p:normalViewPr>
  <p:slideViewPr>
    <p:cSldViewPr snapToGrid="0" snapToObjects="1">
      <p:cViewPr>
        <p:scale>
          <a:sx n="50" d="100"/>
          <a:sy n="50" d="100"/>
        </p:scale>
        <p:origin x="970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872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0BC0-D9FC-4211-87BA-2C70BECCF0FC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25B28-5BA2-4F18-AE20-9502F4866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lr.com/ru/e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29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https://pixlr.com/ru/e/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1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involves 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Manager,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85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involves 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Manager,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23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involves 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Manager,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30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involves 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Manager,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9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involves 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Manager,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84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involves 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Manager,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97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involves 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Manager,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4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involves 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Manager,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8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93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41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7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fields FsContext and FsContext2 store file object specific context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FsContext field points to a structure which contains information about a file or a stream within the file.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FsContext2 field points to a cache control block, a data structure that used to store instance specific information about the file or stream.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21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19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84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44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08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6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Access Policy (MAP) plays a role of an intermediary during memory access to the protected data and decides whether to block or allow this access. Memory Access Policy relies on the ISOLATE_MEM_ENCLAVE structures and PROTECTED_MEMORY structures.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let’s move on to the benchmark assessment.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26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7BD26-44AD-408E-80C4-0170894834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54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2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2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44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6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4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9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2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24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A985-5C0F-42D9-A41E-ACE0058469D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1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30000"/>
              </a:lnSpc>
              <a:defRPr sz="3200"/>
            </a:lvl1pPr>
            <a:lvl2pPr>
              <a:lnSpc>
                <a:spcPct val="114000"/>
              </a:lnSpc>
              <a:defRPr sz="28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7969-D6BA-44EE-A233-552B2DEA9C06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480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4B54629-966C-43A1-9BE7-23FAE49C2A8D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85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AA68-A934-43A2-A6B9-B91693DE562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4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DFAD-9EC1-4C52-A848-460B8934D3AD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76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E90F-ECA5-4C86-B257-640C4224C18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4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5C57-FAEF-4C2C-BB29-1D4EBB54A37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7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9D44-EE47-479E-A260-84357BD1C1F2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3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93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1603-F567-41B1-8FA5-3A81E1FF3DD5}" type="datetime1">
              <a:rPr lang="en-US" smtClean="0"/>
              <a:t>8/3/2020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50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C869-ACCD-45C4-880D-4D17BE3F18C6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19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D175-CA42-4FEF-89C9-FCD3A847E4B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8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1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5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3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9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08906-B76B-CB45-8574-559F19A897E3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A07FB-3F4F-6842-AA89-216A66BAC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3B19475-E11F-4D0C-96D0-24601F71C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29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ransomware-installs-gigabyte-driver-to-kill-antivirus-produc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ews.sophos.com/wp-content/uploads/2020/06/glupteba_final.pdf" TargetMode="External"/><Relationship Id="rId4" Type="http://schemas.openxmlformats.org/officeDocument/2006/relationships/hyperlink" Target="https://www.guardicore.com/2019/05/nansh0u-campaign-hackers-arsenal-grows-stronger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demo6_token_hijacking_prevention.ba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embed/_zGAR7wvM4g?vq=hd1440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Korkin/MemoryRange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igorkorkin.blogspot.com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stagram.com/igor.korkin/" TargetMode="External"/><Relationship Id="rId5" Type="http://schemas.openxmlformats.org/officeDocument/2006/relationships/hyperlink" Target="https://igorkorkin.blogspot.com/" TargetMode="Externa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gorkorkin.blogspot.com/2019/04/memoryranger-prevents-hijacking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demo1_handle_table_hijacking.ba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embed/5NNSXfTRtiQ?vq=hd1440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korkin.blogspot.com/2018/12/divide-et-impera-memoryranger-runs.html" TargetMode="External"/><Relationship Id="rId2" Type="http://schemas.openxmlformats.org/officeDocument/2006/relationships/hyperlink" Target="https://igorkorkin.blogspot.com/2019/04/memoryranger-prevents-hijacking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igorkorkin.blogspot.com/2018/12/divide-et-impera-memoryranger-runs.html" TargetMode="External"/><Relationship Id="rId4" Type="http://schemas.openxmlformats.org/officeDocument/2006/relationships/hyperlink" Target="https://igorkorkin.blogspot.com/2019/04/memoryranger-prevents-hijacking.html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demo2_handle_table_hijacking_prevention.ba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embed/5Pz-IXvQDiY?vq=hd1440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demo3_hijacking_ntfs_structures.ba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embed/bHEf2fNkqbc?vq=hd1440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demo4_prevention_of_hijacking_ntfs_structures.ba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embed/CSvq-VyxFH4?vq=hd144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ransomware-installs-gigabyte-driver-to-kill-antivirus-produc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ews.sophos.com/wp-content/uploads/2020/06/glupteba_final.pdf" TargetMode="External"/><Relationship Id="rId4" Type="http://schemas.openxmlformats.org/officeDocument/2006/relationships/hyperlink" Target="https://www.guardicore.com/2019/05/nansh0u-campaign-hackers-arsenal-grows-stronger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ransomware-installs-gigabyte-driver-to-kill-antivirus-product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ews.sophos.com/wp-content/uploads/2020/06/glupteba_final.pdf" TargetMode="External"/><Relationship Id="rId4" Type="http://schemas.openxmlformats.org/officeDocument/2006/relationships/hyperlink" Target="https://www.guardicore.com/2019/05/nansh0u-campaign-hackers-arsenal-grows-stronger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demo5_token_hijacking.ba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embed/7Dgtz_2oGJg?vq=hd1440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9248" y="2310460"/>
            <a:ext cx="9516769" cy="15714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Kernel Hijacking Is Not an Option: MemoryRanger Comes to the Rescue Again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23535" y="4133334"/>
            <a:ext cx="8357287" cy="3645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Igor Korkin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23535" y="4491679"/>
            <a:ext cx="8357287" cy="3645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Independent Researcher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B0BC92-7768-4B47-8A97-5CD7D9493010}"/>
              </a:ext>
            </a:extLst>
          </p:cNvPr>
          <p:cNvSpPr/>
          <p:nvPr/>
        </p:nvSpPr>
        <p:spPr>
          <a:xfrm>
            <a:off x="9576783" y="6284371"/>
            <a:ext cx="704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34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C06AB-7B1E-4207-A9DC-9C94A3E9E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005839"/>
            <a:ext cx="8625148" cy="1371600"/>
          </a:xfr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RobbinHood</a:t>
            </a:r>
            <a:r>
              <a:rPr lang="en-US" sz="2400" dirty="0"/>
              <a:t> Ransomware - 2020</a:t>
            </a:r>
          </a:p>
          <a:p>
            <a:pPr lvl="1"/>
            <a:r>
              <a:rPr lang="en-US" sz="2000" dirty="0"/>
              <a:t> Exploits a legitimate buggy driver</a:t>
            </a:r>
            <a:r>
              <a:rPr lang="ru-RU" sz="2000" dirty="0"/>
              <a:t> </a:t>
            </a:r>
            <a:r>
              <a:rPr lang="en-US" sz="2000" dirty="0"/>
              <a:t>to load a malware driver</a:t>
            </a:r>
          </a:p>
          <a:p>
            <a:pPr lvl="1"/>
            <a:r>
              <a:rPr lang="en-US" sz="2000" dirty="0"/>
              <a:t> Malware driver disables endpoint security products</a:t>
            </a:r>
            <a:endParaRPr lang="ru-RU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DB144-591C-4904-B7DB-B9533C1B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44"/>
            <a:ext cx="12192000" cy="995095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Kernel Drivers in recent malware attacks on Windows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EADC0-DF19-456B-BF84-207FF451E908}"/>
              </a:ext>
            </a:extLst>
          </p:cNvPr>
          <p:cNvSpPr/>
          <p:nvPr/>
        </p:nvSpPr>
        <p:spPr>
          <a:xfrm>
            <a:off x="0" y="5677704"/>
            <a:ext cx="112471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Ransomware installs Gigabyte driver to kill antivirus products</a:t>
            </a:r>
            <a:r>
              <a:rPr lang="ru-RU" sz="1400" dirty="0"/>
              <a:t> - </a:t>
            </a:r>
            <a:r>
              <a:rPr lang="en-US" sz="1400" dirty="0">
                <a:hlinkClick r:id="rId3"/>
              </a:rPr>
              <a:t>https://www.zdnet.com/article/ransomware-installs-gigabyte-driver-to-kill-antivirus-products/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Nansh0u Miner Attack Infects 50K MS-SQL, </a:t>
            </a:r>
            <a:r>
              <a:rPr lang="en-US" sz="1400" dirty="0" err="1"/>
              <a:t>PHPMyAdmin</a:t>
            </a:r>
            <a:r>
              <a:rPr lang="en-US" sz="1400" dirty="0"/>
              <a:t> Servers - </a:t>
            </a:r>
            <a:r>
              <a:rPr lang="en-US" sz="1400" dirty="0">
                <a:hlinkClick r:id="rId4"/>
              </a:rPr>
              <a:t>https://www.guardicore.com/2019/05/nansh0u-campaign-hackers-arsenal-grows-stronger/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Glupteba</a:t>
            </a:r>
            <a:r>
              <a:rPr lang="en-US" sz="1400" dirty="0"/>
              <a:t>: Hidden Malware Delivery in Plain Sight - </a:t>
            </a:r>
            <a:r>
              <a:rPr lang="en-US" sz="1400" dirty="0">
                <a:hlinkClick r:id="rId5"/>
              </a:rPr>
              <a:t>https://news.sophos.com/wp-content/uploads/2020/06/glupteba_final.pdf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69F3-B615-44A1-87B7-879D6B44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A639520-6A18-407A-B574-64CD686D3D92}"/>
              </a:ext>
            </a:extLst>
          </p:cNvPr>
          <p:cNvSpPr txBox="1">
            <a:spLocks/>
          </p:cNvSpPr>
          <p:nvPr/>
        </p:nvSpPr>
        <p:spPr>
          <a:xfrm>
            <a:off x="1519151" y="2595079"/>
            <a:ext cx="8625148" cy="1371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1">
              <a:lnSpc>
                <a:spcPct val="130000"/>
              </a:lnSpc>
              <a:spcBef>
                <a:spcPts val="1200"/>
              </a:spcBef>
            </a:pPr>
            <a:r>
              <a:rPr lang="en-US" sz="2400" dirty="0"/>
              <a:t> Crypto-miner with a signed driver - 2019</a:t>
            </a:r>
          </a:p>
          <a:p>
            <a:pPr lvl="1"/>
            <a:r>
              <a:rPr lang="en-US" sz="2000" dirty="0"/>
              <a:t> Infected more than 50,000 Windows machines in the world</a:t>
            </a:r>
          </a:p>
          <a:p>
            <a:pPr lvl="1"/>
            <a:r>
              <a:rPr lang="en-US" sz="2000" dirty="0"/>
              <a:t> Uses a signed malware driver to protect itself from termination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3E831BA-BA85-46A2-9C0C-B26D5FF22685}"/>
              </a:ext>
            </a:extLst>
          </p:cNvPr>
          <p:cNvSpPr txBox="1">
            <a:spLocks/>
          </p:cNvSpPr>
          <p:nvPr/>
        </p:nvSpPr>
        <p:spPr>
          <a:xfrm>
            <a:off x="3025833" y="4184319"/>
            <a:ext cx="8774281" cy="1371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dirty="0" err="1"/>
              <a:t>Glupteba</a:t>
            </a:r>
            <a:r>
              <a:rPr lang="en-US" sz="2400" dirty="0"/>
              <a:t> includes rootkit to hide files and processes - 2020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Exploits a signed vulnerable driver to bypass the </a:t>
            </a:r>
            <a:br>
              <a:rPr lang="en-US" sz="2000" dirty="0"/>
            </a:br>
            <a:r>
              <a:rPr lang="en-US" sz="2000" dirty="0"/>
              <a:t>Kernel Patch Protection and Driver Signature Enforcement</a:t>
            </a:r>
          </a:p>
        </p:txBody>
      </p:sp>
    </p:spTree>
    <p:extLst>
      <p:ext uri="{BB962C8B-B14F-4D97-AF65-F5344CB8AC3E}">
        <p14:creationId xmlns:p14="http://schemas.microsoft.com/office/powerpoint/2010/main" val="804934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234440" y="2777423"/>
            <a:ext cx="10363200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3" action="ppaction://hlinkfile"/>
              </a:rPr>
              <a:t>Demo#6: PREVENTION OF TOKEN Hijacking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991403" y="4434121"/>
            <a:ext cx="107225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4"/>
              </a:rPr>
              <a:t>https://www.youtube.com/embed/_zGAR7wvM4g?vq=hd1440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4BBAA-AE78-4138-8C77-E8CC6CA9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317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8FAD3F-1C3C-494E-9337-4661BB47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9AC7C-36DB-4B0C-BF1A-FD49EB1F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188720"/>
            <a:ext cx="9098280" cy="530301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6AFF96C9-5E1B-43D5-86ED-19E44BCCB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5" y="193766"/>
            <a:ext cx="11180499" cy="753291"/>
          </a:xfrm>
        </p:spPr>
        <p:txBody>
          <a:bodyPr>
            <a:normAutofit/>
          </a:bodyPr>
          <a:lstStyle/>
          <a:p>
            <a:r>
              <a:rPr lang="en-US" sz="4000" dirty="0"/>
              <a:t>token hijacking ATTACK</a:t>
            </a:r>
          </a:p>
        </p:txBody>
      </p:sp>
    </p:spTree>
    <p:extLst>
      <p:ext uri="{BB962C8B-B14F-4D97-AF65-F5344CB8AC3E}">
        <p14:creationId xmlns:p14="http://schemas.microsoft.com/office/powerpoint/2010/main" val="32205744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FEAE1-FE15-46B2-9A6F-DBB0BBEC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FDC0637-DAA7-4960-AA68-704743FC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5" y="193766"/>
            <a:ext cx="11180499" cy="753291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token hijacking is blocked by a new data-only enclave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752F2-634C-466A-9BC7-FA14A550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188720"/>
            <a:ext cx="11759184" cy="5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7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C8A4A3-29CC-4B69-A028-528FD60A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5" y="2437476"/>
            <a:ext cx="10881360" cy="256678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cap="none" spc="-100" dirty="0"/>
              <a:t>Episode 3</a:t>
            </a:r>
            <a:br>
              <a:rPr lang="en-US" cap="none" spc="-100" dirty="0"/>
            </a:br>
            <a:r>
              <a:rPr lang="en-US" cap="none" spc="-100" dirty="0"/>
              <a:t> </a:t>
            </a:r>
            <a:br>
              <a:rPr lang="en-US" cap="none" spc="-100" dirty="0"/>
            </a:br>
            <a:r>
              <a:rPr lang="en-US" cap="none" spc="-100" dirty="0"/>
              <a:t>MemoryRanger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0BB71-9939-4C91-B576-38B316F3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0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66860D-6663-4FB4-B45D-036EBCB7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68F46-32F3-43BD-AB97-129B1AE7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8E386C-7880-4C3C-B0AF-8FBAF45FA1E4}"/>
              </a:ext>
            </a:extLst>
          </p:cNvPr>
          <p:cNvSpPr/>
          <p:nvPr/>
        </p:nvSpPr>
        <p:spPr>
          <a:xfrm>
            <a:off x="6326735" y="6510440"/>
            <a:ext cx="5176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https://github.com/IgorKorkin/MemoryRanger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F1B4A-BCC3-47B2-A473-E4C24786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99" y="708360"/>
            <a:ext cx="9412534" cy="5852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D0EF62-7BC7-40A3-BC8E-6EBFEF0EDB60}"/>
              </a:ext>
            </a:extLst>
          </p:cNvPr>
          <p:cNvSpPr/>
          <p:nvPr/>
        </p:nvSpPr>
        <p:spPr>
          <a:xfrm>
            <a:off x="1392937" y="6520934"/>
            <a:ext cx="325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(Further details in the paper)</a:t>
            </a:r>
          </a:p>
        </p:txBody>
      </p:sp>
    </p:spTree>
    <p:extLst>
      <p:ext uri="{BB962C8B-B14F-4D97-AF65-F5344CB8AC3E}">
        <p14:creationId xmlns:p14="http://schemas.microsoft.com/office/powerpoint/2010/main" val="24071792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D9AEE1-48C4-4045-A670-42D8C7111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07" y="1201057"/>
            <a:ext cx="11582401" cy="5266871"/>
          </a:xfrm>
        </p:spPr>
        <p:txBody>
          <a:bodyPr>
            <a:noAutofit/>
          </a:bodyPr>
          <a:lstStyle/>
          <a:p>
            <a:pPr lvl="1" indent="-457200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500" dirty="0"/>
              <a:t>Windows OS security features provide limited kernel memory protection</a:t>
            </a:r>
          </a:p>
          <a:p>
            <a:pPr lvl="1" indent="-457200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Handle Hijacking </a:t>
            </a:r>
            <a:r>
              <a:rPr lang="en-US" sz="2500" dirty="0"/>
              <a:t>= copy 6 bytes of structure</a:t>
            </a:r>
          </a:p>
          <a:p>
            <a:pPr lvl="1" indent="-457200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Hijacking NTFS </a:t>
            </a:r>
            <a:r>
              <a:rPr lang="en-US" sz="2500" dirty="0"/>
              <a:t>= copy data structures &amp;  Thread ID</a:t>
            </a:r>
          </a:p>
          <a:p>
            <a:pPr lvl="1" indent="-457200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Token Hijacking </a:t>
            </a:r>
            <a:r>
              <a:rPr lang="en-US" sz="2500" dirty="0"/>
              <a:t>= copy structures &amp; their interconnections</a:t>
            </a:r>
          </a:p>
          <a:p>
            <a:pPr lvl="1" indent="-457200">
              <a:lnSpc>
                <a:spcPct val="13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500" dirty="0"/>
              <a:t>Updated 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MemoryRanger</a:t>
            </a:r>
            <a:endParaRPr lang="en-US" sz="2500" dirty="0"/>
          </a:p>
          <a:p>
            <a:pPr lvl="1"/>
            <a:r>
              <a:rPr lang="en-US" sz="2500" dirty="0"/>
              <a:t> protects new data structures</a:t>
            </a:r>
          </a:p>
          <a:p>
            <a:pPr lvl="1"/>
            <a:r>
              <a:rPr lang="en-US" sz="2500" dirty="0"/>
              <a:t> includes a new data-only enclave to isolate the secret data from all drivers</a:t>
            </a:r>
          </a:p>
          <a:p>
            <a:pPr lvl="1"/>
            <a:r>
              <a:rPr lang="en-US" sz="2500" dirty="0"/>
              <a:t> works well on the recent Windows 1903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D09FAF-A61C-4902-8115-E3BFCB11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34999-7CC8-4395-90E8-0F6D4B48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347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AE42D-5744-4198-A042-28F3E456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2C5924-3995-4BEF-B5DE-59FBDD1AFDF4}"/>
              </a:ext>
            </a:extLst>
          </p:cNvPr>
          <p:cNvSpPr/>
          <p:nvPr/>
        </p:nvSpPr>
        <p:spPr>
          <a:xfrm>
            <a:off x="0" y="0"/>
            <a:ext cx="6095472" cy="3429000"/>
          </a:xfrm>
          <a:prstGeom prst="roundRect">
            <a:avLst>
              <a:gd name="adj" fmla="val 1264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DF5CE1-2905-4230-B240-B5096871D4D5}"/>
              </a:ext>
            </a:extLst>
          </p:cNvPr>
          <p:cNvSpPr/>
          <p:nvPr/>
        </p:nvSpPr>
        <p:spPr>
          <a:xfrm>
            <a:off x="6095473" y="-10886"/>
            <a:ext cx="6095472" cy="3464271"/>
          </a:xfrm>
          <a:prstGeom prst="roundRect">
            <a:avLst>
              <a:gd name="adj" fmla="val 1238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3DC1DB-74C4-4127-AD4B-6461B68FCC19}"/>
              </a:ext>
            </a:extLst>
          </p:cNvPr>
          <p:cNvSpPr/>
          <p:nvPr/>
        </p:nvSpPr>
        <p:spPr>
          <a:xfrm>
            <a:off x="3046681" y="3429000"/>
            <a:ext cx="6096528" cy="3428406"/>
          </a:xfrm>
          <a:prstGeom prst="roundRect">
            <a:avLst>
              <a:gd name="adj" fmla="val 395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64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14769-5673-4A52-9A42-F33E4834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43586" y="6403410"/>
            <a:ext cx="64008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2B2854E-B497-4CB1-AF21-7340A4B9B85F}"/>
              </a:ext>
            </a:extLst>
          </p:cNvPr>
          <p:cNvSpPr/>
          <p:nvPr/>
        </p:nvSpPr>
        <p:spPr>
          <a:xfrm>
            <a:off x="7522025" y="1632856"/>
            <a:ext cx="4408715" cy="1796144"/>
          </a:xfrm>
          <a:prstGeom prst="wedgeRoundRectCallout">
            <a:avLst>
              <a:gd name="adj1" fmla="val -43191"/>
              <a:gd name="adj2" fmla="val 87181"/>
              <a:gd name="adj3" fmla="val 16667"/>
            </a:avLst>
          </a:prstGeom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MemoryRanger protects the OS!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7239E4-7A7E-4F88-948C-5FA69E1FC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1512" y="-1334718"/>
            <a:ext cx="12901459" cy="725707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77B45E-EAA3-4BB8-A98D-422BA70FEF0C}"/>
              </a:ext>
            </a:extLst>
          </p:cNvPr>
          <p:cNvGrpSpPr/>
          <p:nvPr/>
        </p:nvGrpSpPr>
        <p:grpSpPr>
          <a:xfrm>
            <a:off x="239498" y="3477026"/>
            <a:ext cx="8144569" cy="2972767"/>
            <a:chOff x="239498" y="3477026"/>
            <a:chExt cx="8144569" cy="29727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A09A20-2C5D-4BEB-9736-8D0062D51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498" y="3477026"/>
              <a:ext cx="8144569" cy="297276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BEFE3A-7E18-4480-B8A4-1228F54A9DC9}"/>
                </a:ext>
              </a:extLst>
            </p:cNvPr>
            <p:cNvSpPr/>
            <p:nvPr/>
          </p:nvSpPr>
          <p:spPr>
            <a:xfrm>
              <a:off x="4156982" y="5297261"/>
              <a:ext cx="371475" cy="288471"/>
            </a:xfrm>
            <a:prstGeom prst="rect">
              <a:avLst/>
            </a:prstGeom>
            <a:solidFill>
              <a:srgbClr val="FDE6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38C235-EE81-4CF7-9795-92B8092E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0233" y="5256115"/>
              <a:ext cx="346983" cy="346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87197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41366" y="6481798"/>
            <a:ext cx="9794313" cy="3645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00" dirty="0">
                <a:solidFill>
                  <a:schemeClr val="bg1"/>
                </a:solidFill>
                <a:latin typeface="Rockwell" panose="02060603020205020403" pitchFamily="18" charset="0"/>
                <a:ea typeface="Titillium" charset="0"/>
                <a:cs typeface="Titillium" charset="0"/>
              </a:rPr>
              <a:t>      Igor Korkin    </a:t>
            </a:r>
            <a:r>
              <a:rPr lang="en-US" sz="2100" b="1" dirty="0">
                <a:solidFill>
                  <a:schemeClr val="bg1"/>
                </a:solidFill>
                <a:latin typeface="Rockwell" panose="02060603020205020403" pitchFamily="18" charset="0"/>
                <a:ea typeface="Titillium" charset="0"/>
                <a:cs typeface="Titillium" charset="0"/>
              </a:rPr>
              <a:t>*</a:t>
            </a:r>
            <a:r>
              <a:rPr lang="en-US" sz="2100" dirty="0">
                <a:solidFill>
                  <a:schemeClr val="bg1"/>
                </a:solidFill>
                <a:latin typeface="Rockwell" panose="02060603020205020403" pitchFamily="18" charset="0"/>
                <a:ea typeface="Titillium" charset="0"/>
                <a:cs typeface="Titillium" charset="0"/>
              </a:rPr>
              <a:t>    igor.korkin@gmail.com     </a:t>
            </a:r>
            <a:r>
              <a:rPr lang="en-US" sz="2100" b="1" dirty="0">
                <a:solidFill>
                  <a:schemeClr val="bg1"/>
                </a:solidFill>
                <a:latin typeface="Rockwell" panose="02060603020205020403" pitchFamily="18" charset="0"/>
                <a:ea typeface="Titillium" charset="0"/>
                <a:cs typeface="Titillium" charset="0"/>
              </a:rPr>
              <a:t>*</a:t>
            </a:r>
            <a:endParaRPr lang="en-US" sz="2100" dirty="0">
              <a:solidFill>
                <a:schemeClr val="bg1"/>
              </a:solidFill>
              <a:latin typeface="Rockwell" panose="02060603020205020403" pitchFamily="18" charset="0"/>
              <a:ea typeface="Titillium" charset="0"/>
              <a:cs typeface="Titillium" charset="0"/>
            </a:endParaRPr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D9D6C45A-5F49-4585-96A2-7AA6F4D76634}"/>
              </a:ext>
            </a:extLst>
          </p:cNvPr>
          <p:cNvSpPr/>
          <p:nvPr/>
        </p:nvSpPr>
        <p:spPr>
          <a:xfrm>
            <a:off x="6204860" y="6454731"/>
            <a:ext cx="3254829" cy="364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prstClr val="white"/>
                </a:solidFill>
                <a:latin typeface="Rockwell" panose="02060603020205020403" pitchFamily="18" charset="0"/>
                <a:ea typeface="Titillium" charset="0"/>
                <a:cs typeface="Titillium" charset="0"/>
              </a:rPr>
              <a:t>igorkorkin.blogspot.com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318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1D79C2-8FA5-46A7-BF96-4D9B7F2575DB}"/>
              </a:ext>
            </a:extLst>
          </p:cNvPr>
          <p:cNvSpPr/>
          <p:nvPr/>
        </p:nvSpPr>
        <p:spPr>
          <a:xfrm>
            <a:off x="4485706" y="2888159"/>
            <a:ext cx="39421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EXTRA SLIDES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DAD8EFA-15D4-407B-849C-16A7ADCA9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4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14FD5A-FE03-4EC6-BDC3-F78B973D8BCE}"/>
              </a:ext>
            </a:extLst>
          </p:cNvPr>
          <p:cNvSpPr/>
          <p:nvPr/>
        </p:nvSpPr>
        <p:spPr>
          <a:xfrm>
            <a:off x="0" y="2593569"/>
            <a:ext cx="6099048" cy="4264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7C18D-6B9D-44B5-B93E-CBF4879BAF6A}"/>
              </a:ext>
            </a:extLst>
          </p:cNvPr>
          <p:cNvSpPr/>
          <p:nvPr/>
        </p:nvSpPr>
        <p:spPr>
          <a:xfrm>
            <a:off x="6092952" y="2593571"/>
            <a:ext cx="6099048" cy="426442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368A11-59B1-4A44-9BBD-47D565EC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184" y="3293081"/>
            <a:ext cx="2400228" cy="2023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8635E-EB98-444F-9B9F-8BAE008DA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46" y="2969110"/>
            <a:ext cx="4323649" cy="24320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370F59-B690-46B3-B774-5E2E556B0CBA}"/>
              </a:ext>
            </a:extLst>
          </p:cNvPr>
          <p:cNvSpPr/>
          <p:nvPr/>
        </p:nvSpPr>
        <p:spPr>
          <a:xfrm>
            <a:off x="2613932" y="5233308"/>
            <a:ext cx="240847" cy="167368"/>
          </a:xfrm>
          <a:prstGeom prst="rect">
            <a:avLst/>
          </a:prstGeom>
          <a:solidFill>
            <a:srgbClr val="FDE6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DF2173-C031-4ADF-A8CA-F47E011EBED8}"/>
              </a:ext>
            </a:extLst>
          </p:cNvPr>
          <p:cNvGrpSpPr/>
          <p:nvPr/>
        </p:nvGrpSpPr>
        <p:grpSpPr>
          <a:xfrm>
            <a:off x="278894" y="4689613"/>
            <a:ext cx="4886722" cy="1783653"/>
            <a:chOff x="278894" y="4689613"/>
            <a:chExt cx="4886722" cy="178365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9C9B62-9223-48C4-930D-EF792012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894" y="4689613"/>
              <a:ext cx="4886722" cy="178365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915F3F-8611-43F8-B124-B02829785A90}"/>
                </a:ext>
              </a:extLst>
            </p:cNvPr>
            <p:cNvSpPr/>
            <p:nvPr/>
          </p:nvSpPr>
          <p:spPr>
            <a:xfrm>
              <a:off x="2613932" y="5774871"/>
              <a:ext cx="240847" cy="153673"/>
            </a:xfrm>
            <a:prstGeom prst="rect">
              <a:avLst/>
            </a:prstGeom>
            <a:solidFill>
              <a:srgbClr val="FDE6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DBE324A-3D68-47C2-9639-F2CEB995C4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00" t="18788" r="19129" b="19502"/>
          <a:stretch/>
        </p:blipFill>
        <p:spPr>
          <a:xfrm>
            <a:off x="5024223" y="182782"/>
            <a:ext cx="2137456" cy="2137456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3939816-7ABC-4C89-A430-FAA97773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2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0C9CD5-7BF5-41B4-BBB7-3415F8E0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04" y="0"/>
            <a:ext cx="12067095" cy="1097280"/>
          </a:xfrm>
        </p:spPr>
        <p:txBody>
          <a:bodyPr>
            <a:normAutofit/>
          </a:bodyPr>
          <a:lstStyle/>
          <a:p>
            <a:r>
              <a:rPr lang="en-US" sz="4400" dirty="0"/>
              <a:t>Demo: Preventing the HANDLE HIJACKING Attack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EABEB-C170-47E7-B31A-E3CDE43B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253EB-B5A5-458A-80A2-B93C081B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2" y="1353312"/>
            <a:ext cx="12003195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551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0C9CD5-7BF5-41B4-BBB7-3415F8E0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04" y="0"/>
            <a:ext cx="12067095" cy="1097280"/>
          </a:xfrm>
        </p:spPr>
        <p:txBody>
          <a:bodyPr>
            <a:normAutofit/>
          </a:bodyPr>
          <a:lstStyle/>
          <a:p>
            <a:r>
              <a:rPr lang="en-US" sz="4400" dirty="0"/>
              <a:t>Demo: Preventing the Hijacking NTFS structures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EABEB-C170-47E7-B31A-E3CDE43B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 Condensed" panose="020606030504050201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 Condensed" panose="020606030504050201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F47A2-C1AD-4C04-B4B8-5CB5DE4B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8" y="1711763"/>
            <a:ext cx="11946004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5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1E0995-107D-438E-B06A-DB22D2E4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498652"/>
            <a:ext cx="12192000" cy="935665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C3C9B-2D54-47A8-9EA0-9952401F0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9836">
            <a:off x="4534008" y="2651075"/>
            <a:ext cx="5789735" cy="45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3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8E9C4B8-448F-41F3-BC32-42C041DAD44C}"/>
              </a:ext>
            </a:extLst>
          </p:cNvPr>
          <p:cNvSpPr/>
          <p:nvPr/>
        </p:nvSpPr>
        <p:spPr>
          <a:xfrm>
            <a:off x="0" y="-28613"/>
            <a:ext cx="6099048" cy="68866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1BC4C8-965A-4EB1-8DF9-FC4CCEC5298F}"/>
              </a:ext>
            </a:extLst>
          </p:cNvPr>
          <p:cNvSpPr/>
          <p:nvPr/>
        </p:nvSpPr>
        <p:spPr>
          <a:xfrm>
            <a:off x="6092952" y="-28611"/>
            <a:ext cx="6099048" cy="688661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AB073-D843-482D-B13B-1CDBA1F9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51" y="3488940"/>
            <a:ext cx="1982032" cy="3018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779DD-43ED-47E0-BF0A-C05D9CCE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5776">
            <a:off x="1669191" y="3696827"/>
            <a:ext cx="1044934" cy="1044934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243615D3-FDA7-4187-8037-D86F268A98D8}"/>
              </a:ext>
            </a:extLst>
          </p:cNvPr>
          <p:cNvSpPr/>
          <p:nvPr/>
        </p:nvSpPr>
        <p:spPr>
          <a:xfrm>
            <a:off x="497456" y="33203"/>
            <a:ext cx="4412001" cy="3048143"/>
          </a:xfrm>
          <a:prstGeom prst="cloudCallout">
            <a:avLst>
              <a:gd name="adj1" fmla="val -31505"/>
              <a:gd name="adj2" fmla="val 70488"/>
            </a:avLst>
          </a:prstGeom>
          <a:solidFill>
            <a:srgbClr val="00B0F0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106F48-AF7B-4D7D-8A83-AF3C7646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03" y="187491"/>
            <a:ext cx="3343333" cy="18806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D67592-AA03-4A16-8855-89ECBC9A355F}"/>
              </a:ext>
            </a:extLst>
          </p:cNvPr>
          <p:cNvGrpSpPr/>
          <p:nvPr/>
        </p:nvGrpSpPr>
        <p:grpSpPr>
          <a:xfrm>
            <a:off x="1300152" y="1506654"/>
            <a:ext cx="2951979" cy="1077472"/>
            <a:chOff x="1300152" y="1506654"/>
            <a:chExt cx="2951979" cy="10774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8DFFE3-9FE7-4B8F-A1D9-F0819E2A1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0152" y="1506654"/>
              <a:ext cx="2951979" cy="1077472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ED0992-DC4F-49D7-8B65-4394DC1864C3}"/>
                </a:ext>
              </a:extLst>
            </p:cNvPr>
            <p:cNvSpPr/>
            <p:nvPr/>
          </p:nvSpPr>
          <p:spPr>
            <a:xfrm>
              <a:off x="2720067" y="2173621"/>
              <a:ext cx="134711" cy="90607"/>
            </a:xfrm>
            <a:prstGeom prst="rect">
              <a:avLst/>
            </a:prstGeom>
            <a:solidFill>
              <a:srgbClr val="FDE6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5C9A009-3C69-4D04-AFDE-EA49FF1891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00" t="18788" r="19129" b="19502"/>
          <a:stretch/>
        </p:blipFill>
        <p:spPr>
          <a:xfrm>
            <a:off x="5024223" y="182782"/>
            <a:ext cx="2137456" cy="213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8E9C4B8-448F-41F3-BC32-42C041DAD44C}"/>
              </a:ext>
            </a:extLst>
          </p:cNvPr>
          <p:cNvSpPr/>
          <p:nvPr/>
        </p:nvSpPr>
        <p:spPr>
          <a:xfrm>
            <a:off x="0" y="-28611"/>
            <a:ext cx="6099048" cy="692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AB073-D843-482D-B13B-1CDBA1F9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51" y="3488940"/>
            <a:ext cx="1982032" cy="3018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779DD-43ED-47E0-BF0A-C05D9CCE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5776">
            <a:off x="1669191" y="3696827"/>
            <a:ext cx="1044934" cy="1044934"/>
          </a:xfrm>
          <a:prstGeom prst="rect">
            <a:avLst/>
          </a:prstGeom>
        </p:spPr>
      </p:pic>
      <p:sp>
        <p:nvSpPr>
          <p:cNvPr id="33" name="Trapezoid 32">
            <a:extLst>
              <a:ext uri="{FF2B5EF4-FFF2-40B4-BE49-F238E27FC236}">
                <a16:creationId xmlns:a16="http://schemas.microsoft.com/office/drawing/2014/main" id="{085848A4-60FC-442D-8A41-F078C47E3889}"/>
              </a:ext>
            </a:extLst>
          </p:cNvPr>
          <p:cNvSpPr/>
          <p:nvPr/>
        </p:nvSpPr>
        <p:spPr>
          <a:xfrm rot="516818">
            <a:off x="1999438" y="4110134"/>
            <a:ext cx="421386" cy="129664"/>
          </a:xfrm>
          <a:prstGeom prst="trapezoid">
            <a:avLst>
              <a:gd name="adj" fmla="val 5455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C58F66A0-6C97-4B6F-9394-4050F90DC4BE}"/>
              </a:ext>
            </a:extLst>
          </p:cNvPr>
          <p:cNvSpPr/>
          <p:nvPr/>
        </p:nvSpPr>
        <p:spPr>
          <a:xfrm rot="516818">
            <a:off x="1810145" y="4424234"/>
            <a:ext cx="712212" cy="96778"/>
          </a:xfrm>
          <a:prstGeom prst="trapezoid">
            <a:avLst>
              <a:gd name="adj" fmla="val 4479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CB986462-76C7-4B34-B8FA-127F5F842E6D}"/>
              </a:ext>
            </a:extLst>
          </p:cNvPr>
          <p:cNvSpPr/>
          <p:nvPr/>
        </p:nvSpPr>
        <p:spPr>
          <a:xfrm rot="516818" flipV="1">
            <a:off x="1780582" y="4609807"/>
            <a:ext cx="708865" cy="85085"/>
          </a:xfrm>
          <a:prstGeom prst="trapezoid">
            <a:avLst>
              <a:gd name="adj" fmla="val 6393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668602-8430-4544-BB7D-EDF5743B6592}"/>
              </a:ext>
            </a:extLst>
          </p:cNvPr>
          <p:cNvSpPr/>
          <p:nvPr/>
        </p:nvSpPr>
        <p:spPr>
          <a:xfrm rot="516818">
            <a:off x="1787619" y="4511058"/>
            <a:ext cx="718215" cy="10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apezoid 36">
            <a:extLst>
              <a:ext uri="{FF2B5EF4-FFF2-40B4-BE49-F238E27FC236}">
                <a16:creationId xmlns:a16="http://schemas.microsoft.com/office/drawing/2014/main" id="{14D4B18D-1A4E-4568-B54E-69523B72B546}"/>
              </a:ext>
            </a:extLst>
          </p:cNvPr>
          <p:cNvSpPr/>
          <p:nvPr/>
        </p:nvSpPr>
        <p:spPr>
          <a:xfrm rot="516818">
            <a:off x="1868092" y="4328051"/>
            <a:ext cx="616178" cy="96778"/>
          </a:xfrm>
          <a:prstGeom prst="trapezoid">
            <a:avLst>
              <a:gd name="adj" fmla="val 5463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27735030-4740-4615-81F9-F6BAA098F255}"/>
              </a:ext>
            </a:extLst>
          </p:cNvPr>
          <p:cNvSpPr/>
          <p:nvPr/>
        </p:nvSpPr>
        <p:spPr>
          <a:xfrm rot="516818">
            <a:off x="1925990" y="4232400"/>
            <a:ext cx="531422" cy="97562"/>
          </a:xfrm>
          <a:prstGeom prst="trapezoid">
            <a:avLst>
              <a:gd name="adj" fmla="val 5455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1BC4C8-965A-4EB1-8DF9-FC4CCEC5298F}"/>
              </a:ext>
            </a:extLst>
          </p:cNvPr>
          <p:cNvSpPr/>
          <p:nvPr/>
        </p:nvSpPr>
        <p:spPr>
          <a:xfrm>
            <a:off x="6092952" y="-28611"/>
            <a:ext cx="6099048" cy="688661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F7D756D0-9CDC-4B3E-847A-2BD4C835D5B4}"/>
              </a:ext>
            </a:extLst>
          </p:cNvPr>
          <p:cNvSpPr/>
          <p:nvPr/>
        </p:nvSpPr>
        <p:spPr>
          <a:xfrm>
            <a:off x="2403654" y="3989558"/>
            <a:ext cx="7555143" cy="921593"/>
          </a:xfrm>
          <a:prstGeom prst="leftArrow">
            <a:avLst>
              <a:gd name="adj1" fmla="val 50000"/>
              <a:gd name="adj2" fmla="val 86853"/>
            </a:avLst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243615D3-FDA7-4187-8037-D86F268A98D8}"/>
              </a:ext>
            </a:extLst>
          </p:cNvPr>
          <p:cNvSpPr/>
          <p:nvPr/>
        </p:nvSpPr>
        <p:spPr>
          <a:xfrm>
            <a:off x="497456" y="33203"/>
            <a:ext cx="4412001" cy="3048143"/>
          </a:xfrm>
          <a:prstGeom prst="cloudCallout">
            <a:avLst>
              <a:gd name="adj1" fmla="val -31505"/>
              <a:gd name="adj2" fmla="val 70488"/>
            </a:avLst>
          </a:prstGeom>
          <a:solidFill>
            <a:srgbClr val="00B0F0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106F48-AF7B-4D7D-8A83-AF3C7646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03" y="187491"/>
            <a:ext cx="3343333" cy="1880625"/>
          </a:xfrm>
          <a:prstGeom prst="rect">
            <a:avLst/>
          </a:prstGeom>
        </p:spPr>
      </p:pic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87357A68-41AD-4DC4-B638-D004DD097363}"/>
              </a:ext>
            </a:extLst>
          </p:cNvPr>
          <p:cNvSpPr/>
          <p:nvPr/>
        </p:nvSpPr>
        <p:spPr>
          <a:xfrm flipH="1">
            <a:off x="7282543" y="97890"/>
            <a:ext cx="4575118" cy="3048143"/>
          </a:xfrm>
          <a:prstGeom prst="cloudCallout">
            <a:avLst>
              <a:gd name="adj1" fmla="val -26353"/>
              <a:gd name="adj2" fmla="val 63963"/>
            </a:avLst>
          </a:prstGeom>
          <a:solidFill>
            <a:srgbClr val="FF0000">
              <a:alpha val="65000"/>
            </a:srgb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368A11-59B1-4A44-9BBD-47D565EC2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553" y="860931"/>
            <a:ext cx="1737360" cy="14649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D67592-AA03-4A16-8855-89ECBC9A355F}"/>
              </a:ext>
            </a:extLst>
          </p:cNvPr>
          <p:cNvGrpSpPr/>
          <p:nvPr/>
        </p:nvGrpSpPr>
        <p:grpSpPr>
          <a:xfrm>
            <a:off x="1300152" y="1506654"/>
            <a:ext cx="2951979" cy="1077472"/>
            <a:chOff x="1300152" y="1506654"/>
            <a:chExt cx="2951979" cy="10774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8DFFE3-9FE7-4B8F-A1D9-F0819E2A1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0152" y="1506654"/>
              <a:ext cx="2951979" cy="1077472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ED0992-DC4F-49D7-8B65-4394DC1864C3}"/>
                </a:ext>
              </a:extLst>
            </p:cNvPr>
            <p:cNvSpPr/>
            <p:nvPr/>
          </p:nvSpPr>
          <p:spPr>
            <a:xfrm>
              <a:off x="2720067" y="2173621"/>
              <a:ext cx="134711" cy="90607"/>
            </a:xfrm>
            <a:prstGeom prst="rect">
              <a:avLst/>
            </a:prstGeom>
            <a:solidFill>
              <a:srgbClr val="FDE6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5C9A009-3C69-4D04-AFDE-EA49FF1891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100" t="18788" r="19129" b="19502"/>
          <a:stretch/>
        </p:blipFill>
        <p:spPr>
          <a:xfrm>
            <a:off x="5024223" y="182782"/>
            <a:ext cx="2137456" cy="2137456"/>
          </a:xfrm>
          <a:prstGeom prst="rect">
            <a:avLst/>
          </a:prstGeom>
        </p:spPr>
      </p:pic>
      <p:sp>
        <p:nvSpPr>
          <p:cNvPr id="24" name="Arrow: Left 23">
            <a:extLst>
              <a:ext uri="{FF2B5EF4-FFF2-40B4-BE49-F238E27FC236}">
                <a16:creationId xmlns:a16="http://schemas.microsoft.com/office/drawing/2014/main" id="{06530B32-E09E-4710-BEF1-F75690417E53}"/>
              </a:ext>
            </a:extLst>
          </p:cNvPr>
          <p:cNvSpPr/>
          <p:nvPr/>
        </p:nvSpPr>
        <p:spPr>
          <a:xfrm>
            <a:off x="2407893" y="3989291"/>
            <a:ext cx="7542738" cy="921593"/>
          </a:xfrm>
          <a:prstGeom prst="leftArrow">
            <a:avLst>
              <a:gd name="adj1" fmla="val 50000"/>
              <a:gd name="adj2" fmla="val 86381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9D389-4B9A-4DFB-A8DE-01F35B953B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7139" y="3488940"/>
            <a:ext cx="2217965" cy="2217965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75A97240-EC61-4A2A-9DFF-6BEF132CD8B5}"/>
              </a:ext>
            </a:extLst>
          </p:cNvPr>
          <p:cNvSpPr/>
          <p:nvPr/>
        </p:nvSpPr>
        <p:spPr>
          <a:xfrm>
            <a:off x="11018414" y="4436746"/>
            <a:ext cx="109728" cy="109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D900F3-E9AD-45FB-A642-C27EB838BB68}"/>
              </a:ext>
            </a:extLst>
          </p:cNvPr>
          <p:cNvSpPr/>
          <p:nvPr/>
        </p:nvSpPr>
        <p:spPr>
          <a:xfrm>
            <a:off x="10403371" y="4459919"/>
            <a:ext cx="109728" cy="1097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77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7" presetClass="emph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mph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30021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8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30021"/>
                                      </p:to>
                                    </p:animClr>
                                    <p:set>
                                      <p:cBhvr>
                                        <p:cTn id="20" dur="8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8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8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30021"/>
                                      </p:to>
                                    </p:animClr>
                                    <p:set>
                                      <p:cBhvr>
                                        <p:cTn id="24" dur="8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8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9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30021"/>
                                      </p:to>
                                    </p:animClr>
                                    <p:set>
                                      <p:cBhvr>
                                        <p:cTn id="28" dur="9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9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9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30021"/>
                                      </p:to>
                                    </p:animClr>
                                    <p:set>
                                      <p:cBhvr>
                                        <p:cTn id="32" dur="9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9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30021"/>
                                      </p:to>
                                    </p:animClr>
                                    <p:set>
                                      <p:cBhvr>
                                        <p:cTn id="36" dur="10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7E8A970-3987-435C-B79B-588859BFE1A7}"/>
              </a:ext>
            </a:extLst>
          </p:cNvPr>
          <p:cNvSpPr/>
          <p:nvPr/>
        </p:nvSpPr>
        <p:spPr>
          <a:xfrm>
            <a:off x="7157259" y="120250"/>
            <a:ext cx="4817028" cy="5136810"/>
          </a:xfrm>
          <a:prstGeom prst="rect">
            <a:avLst/>
          </a:prstGeom>
          <a:solidFill>
            <a:schemeClr val="tx1">
              <a:lumMod val="50000"/>
            </a:schemeClr>
          </a:solidFill>
          <a:ln w="152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06DEF-0060-4EA2-9FFF-7C6DB32AA941}"/>
              </a:ext>
            </a:extLst>
          </p:cNvPr>
          <p:cNvSpPr/>
          <p:nvPr/>
        </p:nvSpPr>
        <p:spPr>
          <a:xfrm>
            <a:off x="217713" y="120250"/>
            <a:ext cx="4733436" cy="5127567"/>
          </a:xfrm>
          <a:prstGeom prst="rect">
            <a:avLst/>
          </a:prstGeom>
          <a:solidFill>
            <a:schemeClr val="tx1"/>
          </a:solidFill>
          <a:ln w="152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9D389-4B9A-4DFB-A8DE-01F35B95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960" y="775685"/>
            <a:ext cx="2217965" cy="2217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AB073-D843-482D-B13B-1CDBA1F9B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48" y="909058"/>
            <a:ext cx="2495128" cy="3799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779DD-43ED-47E0-BF0A-C05D9CCEB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5776">
            <a:off x="2998155" y="1008036"/>
            <a:ext cx="1512619" cy="1512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F70F44-087D-4BE1-8BA6-E61E0B056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177" y="5714560"/>
            <a:ext cx="885642" cy="8856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1D79C2-8FA5-46A7-BF96-4D9B7F2575DB}"/>
              </a:ext>
            </a:extLst>
          </p:cNvPr>
          <p:cNvSpPr/>
          <p:nvPr/>
        </p:nvSpPr>
        <p:spPr>
          <a:xfrm>
            <a:off x="3926311" y="5740213"/>
            <a:ext cx="4613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MemoryRanger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E1A493-8D55-4379-BD45-D8241422D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844" y="5666443"/>
            <a:ext cx="885642" cy="88564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9B34B-E6E9-407E-B0E2-BF46F4306F90}"/>
              </a:ext>
            </a:extLst>
          </p:cNvPr>
          <p:cNvSpPr/>
          <p:nvPr/>
        </p:nvSpPr>
        <p:spPr>
          <a:xfrm>
            <a:off x="217713" y="5595257"/>
            <a:ext cx="11756573" cy="1102391"/>
          </a:xfrm>
          <a:prstGeom prst="rect">
            <a:avLst/>
          </a:prstGeom>
          <a:noFill/>
          <a:ln w="152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F819D0E9-626D-4654-A2E6-EEE4EADA943C}"/>
              </a:ext>
            </a:extLst>
          </p:cNvPr>
          <p:cNvSpPr/>
          <p:nvPr/>
        </p:nvSpPr>
        <p:spPr>
          <a:xfrm>
            <a:off x="6523502" y="4351349"/>
            <a:ext cx="3556021" cy="1169531"/>
          </a:xfrm>
          <a:prstGeom prst="wedgeRoundRectCallout">
            <a:avLst>
              <a:gd name="adj1" fmla="val -46968"/>
              <a:gd name="adj2" fmla="val -80327"/>
              <a:gd name="adj3" fmla="val 16667"/>
            </a:avLst>
          </a:prstGeom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Don’t mess with kernel data!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FE63DAA1-C593-4111-8C5F-7803DA8B97C7}"/>
              </a:ext>
            </a:extLst>
          </p:cNvPr>
          <p:cNvSpPr/>
          <p:nvPr/>
        </p:nvSpPr>
        <p:spPr>
          <a:xfrm>
            <a:off x="4190461" y="1466850"/>
            <a:ext cx="4616082" cy="1257286"/>
          </a:xfrm>
          <a:prstGeom prst="leftArrow">
            <a:avLst/>
          </a:prstGeom>
          <a:noFill/>
          <a:ln w="508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36AA3-0AD0-4D78-9618-4AB938E65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1900" y="2506651"/>
            <a:ext cx="2068160" cy="1776712"/>
          </a:xfrm>
          <a:prstGeom prst="rect">
            <a:avLst/>
          </a:prstGeom>
        </p:spPr>
      </p:pic>
      <p:sp>
        <p:nvSpPr>
          <p:cNvPr id="30" name="Arrow: Left 29">
            <a:extLst>
              <a:ext uri="{FF2B5EF4-FFF2-40B4-BE49-F238E27FC236}">
                <a16:creationId xmlns:a16="http://schemas.microsoft.com/office/drawing/2014/main" id="{B5E06B83-8451-44E4-80DE-EA4B7D743D93}"/>
              </a:ext>
            </a:extLst>
          </p:cNvPr>
          <p:cNvSpPr/>
          <p:nvPr/>
        </p:nvSpPr>
        <p:spPr>
          <a:xfrm>
            <a:off x="7270189" y="1668835"/>
            <a:ext cx="1534683" cy="854454"/>
          </a:xfrm>
          <a:prstGeom prst="leftArrow">
            <a:avLst>
              <a:gd name="adj1" fmla="val 50000"/>
              <a:gd name="adj2" fmla="val 86853"/>
            </a:avLst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EA861464-D625-4338-9680-B38EEAF53652}"/>
              </a:ext>
            </a:extLst>
          </p:cNvPr>
          <p:cNvSpPr/>
          <p:nvPr/>
        </p:nvSpPr>
        <p:spPr>
          <a:xfrm>
            <a:off x="7274379" y="1668568"/>
            <a:ext cx="1532164" cy="854454"/>
          </a:xfrm>
          <a:prstGeom prst="leftArrow">
            <a:avLst>
              <a:gd name="adj1" fmla="val 50000"/>
              <a:gd name="adj2" fmla="val 86381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7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1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1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mph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C8A4A3-29CC-4B69-A028-528FD60A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905" y="2228733"/>
            <a:ext cx="9964190" cy="32650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cap="none" spc="-100" dirty="0"/>
              <a:t>Episode 1 </a:t>
            </a:r>
            <a:br>
              <a:rPr lang="en-US" cap="none" spc="-100" dirty="0"/>
            </a:br>
            <a:br>
              <a:rPr lang="en-US" cap="none" spc="-100" dirty="0"/>
            </a:br>
            <a:r>
              <a:rPr lang="en-US" cap="none" spc="-100" dirty="0"/>
              <a:t>Bypass File Sharing Access Control via</a:t>
            </a:r>
            <a:br>
              <a:rPr lang="en-US" cap="none" spc="-100" dirty="0"/>
            </a:br>
            <a:r>
              <a:rPr lang="en-US" cap="none" spc="-100" dirty="0"/>
              <a:t>Hijacking File Structures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21313-C638-4FCF-8621-4A8A4ED1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4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B5F565-DB57-4239-9891-0E187B68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66800"/>
          </a:xfrm>
        </p:spPr>
        <p:txBody>
          <a:bodyPr>
            <a:normAutofit/>
          </a:bodyPr>
          <a:lstStyle/>
          <a:p>
            <a:r>
              <a:rPr lang="en-US" sz="4400" dirty="0"/>
              <a:t>Scenario of attacks on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D3C28-AB81-4DAC-AE4D-952364A3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10071-0D73-4908-8164-09DE29CA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914400"/>
            <a:ext cx="1098349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1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B5F565-DB57-4239-9891-0E187B68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66800"/>
          </a:xfrm>
        </p:spPr>
        <p:txBody>
          <a:bodyPr>
            <a:normAutofit/>
          </a:bodyPr>
          <a:lstStyle/>
          <a:p>
            <a:r>
              <a:rPr lang="en-US" sz="4400" dirty="0"/>
              <a:t>Scenario of attacks on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D3C28-AB81-4DAC-AE4D-952364A3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AB9D4-6DFE-4376-9008-988593F8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914400"/>
            <a:ext cx="1098349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B5F565-DB57-4239-9891-0E187B68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66800"/>
          </a:xfrm>
        </p:spPr>
        <p:txBody>
          <a:bodyPr>
            <a:normAutofit/>
          </a:bodyPr>
          <a:lstStyle/>
          <a:p>
            <a:r>
              <a:rPr lang="en-US" sz="4400" dirty="0"/>
              <a:t>Scenario of attacks on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D3C28-AB81-4DAC-AE4D-952364A3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7F5A3-782F-4EF5-83BF-D45F5A7D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914400"/>
            <a:ext cx="1098349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1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0877A25-B52B-4B80-91DE-D6060FBBCD82}"/>
              </a:ext>
            </a:extLst>
          </p:cNvPr>
          <p:cNvGrpSpPr/>
          <p:nvPr/>
        </p:nvGrpSpPr>
        <p:grpSpPr>
          <a:xfrm>
            <a:off x="6386463" y="5524015"/>
            <a:ext cx="455613" cy="455613"/>
            <a:chOff x="6284442" y="5518572"/>
            <a:chExt cx="455613" cy="455613"/>
          </a:xfrm>
        </p:grpSpPr>
        <p:sp>
          <p:nvSpPr>
            <p:cNvPr id="4" name="Rectangle 3"/>
            <p:cNvSpPr/>
            <p:nvPr/>
          </p:nvSpPr>
          <p:spPr>
            <a:xfrm>
              <a:off x="6342916" y="5561435"/>
              <a:ext cx="350309" cy="3730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Image result for instagram icon"/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442" y="5518572"/>
              <a:ext cx="455613" cy="455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21" y="28957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dirty="0"/>
              <a:t>WHOAMI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146" y="1507669"/>
            <a:ext cx="11502568" cy="4927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 PhD, speaker at the ADFSL conference since 2014 and the BlackHat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Windows OS Kernel Security Researcher: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Rootkits and anti-rootkits 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 Bare-Metal Hypervisors vs. </a:t>
            </a:r>
            <a:r>
              <a:rPr lang="en-US" dirty="0"/>
              <a:t>Attacks on Kernel Memory</a:t>
            </a:r>
            <a:r>
              <a:rPr lang="en-US" sz="2400" dirty="0"/>
              <a:t> 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 Fan of cross-disciplinary research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en-US" sz="2800" dirty="0"/>
              <a:t> </a:t>
            </a:r>
            <a:endParaRPr lang="en-US" sz="2800" dirty="0">
              <a:solidFill>
                <a:srgbClr val="FFDF6A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/>
              <a:t> Love traveling and powerlifting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en-US" sz="2800" dirty="0"/>
              <a:t>     </a:t>
            </a:r>
            <a:endParaRPr lang="en-US" sz="2800" dirty="0">
              <a:solidFill>
                <a:srgbClr val="FFDF6A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94D31-2CF8-462E-B74E-59AC681C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950B9FBA-C1C7-42AB-8895-ACFB69D74D13}"/>
              </a:ext>
            </a:extLst>
          </p:cNvPr>
          <p:cNvSpPr/>
          <p:nvPr/>
        </p:nvSpPr>
        <p:spPr>
          <a:xfrm>
            <a:off x="6801100" y="4705003"/>
            <a:ext cx="4351954" cy="45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DF6A"/>
                </a:solidFill>
              </a:rPr>
              <a:t>igorkorkin.blogspot.com</a:t>
            </a:r>
            <a:endParaRPr lang="en-US" dirty="0"/>
          </a:p>
        </p:txBody>
      </p:sp>
      <p:sp>
        <p:nvSpPr>
          <p:cNvPr id="9" name="Rectangle 8">
            <a:hlinkClick r:id="rId6"/>
            <a:extLst>
              <a:ext uri="{FF2B5EF4-FFF2-40B4-BE49-F238E27FC236}">
                <a16:creationId xmlns:a16="http://schemas.microsoft.com/office/drawing/2014/main" id="{31BEC0FA-E69F-4E61-87FD-A11496FA3D9E}"/>
              </a:ext>
            </a:extLst>
          </p:cNvPr>
          <p:cNvSpPr/>
          <p:nvPr/>
        </p:nvSpPr>
        <p:spPr>
          <a:xfrm>
            <a:off x="6735373" y="5561435"/>
            <a:ext cx="2022188" cy="37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FFDF6A"/>
                </a:solidFill>
              </a:rPr>
              <a:t>igor.korkin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8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7EBD8-A12F-4528-88EA-4C200311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914400"/>
            <a:ext cx="10983495" cy="59436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BFA87BC-1246-450C-B538-26E117A7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66800"/>
          </a:xfrm>
        </p:spPr>
        <p:txBody>
          <a:bodyPr>
            <a:normAutofit/>
          </a:bodyPr>
          <a:lstStyle/>
          <a:p>
            <a:r>
              <a:rPr lang="en-US" sz="4400" dirty="0"/>
              <a:t>Scenario of attacks on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779E29-829B-4CD5-8470-1F909686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8C8FE6-9A54-482D-B934-B5CC6C117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785" y="5646057"/>
            <a:ext cx="558493" cy="729460"/>
          </a:xfrm>
          <a:prstGeom prst="rect">
            <a:avLst/>
          </a:prstGeom>
        </p:spPr>
      </p:pic>
      <p:sp>
        <p:nvSpPr>
          <p:cNvPr id="4" name="Trapezoid 3">
            <a:extLst>
              <a:ext uri="{FF2B5EF4-FFF2-40B4-BE49-F238E27FC236}">
                <a16:creationId xmlns:a16="http://schemas.microsoft.com/office/drawing/2014/main" id="{A5B3216D-2271-4C6D-9732-CD8FABC68C6D}"/>
              </a:ext>
            </a:extLst>
          </p:cNvPr>
          <p:cNvSpPr/>
          <p:nvPr/>
        </p:nvSpPr>
        <p:spPr>
          <a:xfrm>
            <a:off x="8563313" y="2249671"/>
            <a:ext cx="328956" cy="97562"/>
          </a:xfrm>
          <a:prstGeom prst="trapezoid">
            <a:avLst>
              <a:gd name="adj" fmla="val 54556"/>
            </a:avLst>
          </a:prstGeom>
          <a:solidFill>
            <a:srgbClr val="D7E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4AD00EEA-B931-47F7-9015-EAE10F91826A}"/>
              </a:ext>
            </a:extLst>
          </p:cNvPr>
          <p:cNvSpPr/>
          <p:nvPr/>
        </p:nvSpPr>
        <p:spPr>
          <a:xfrm>
            <a:off x="8464097" y="2444012"/>
            <a:ext cx="516617" cy="96778"/>
          </a:xfrm>
          <a:prstGeom prst="trapezoid">
            <a:avLst>
              <a:gd name="adj" fmla="val 44793"/>
            </a:avLst>
          </a:prstGeom>
          <a:solidFill>
            <a:srgbClr val="D7E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949DFA44-F067-4444-8C7D-6E3EBB45E0A1}"/>
              </a:ext>
            </a:extLst>
          </p:cNvPr>
          <p:cNvSpPr/>
          <p:nvPr/>
        </p:nvSpPr>
        <p:spPr>
          <a:xfrm flipV="1">
            <a:off x="8452778" y="2600322"/>
            <a:ext cx="540184" cy="77561"/>
          </a:xfrm>
          <a:prstGeom prst="trapezoid">
            <a:avLst>
              <a:gd name="adj" fmla="val 70832"/>
            </a:avLst>
          </a:prstGeom>
          <a:solidFill>
            <a:srgbClr val="D7E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2752C5-AD3A-4DCD-B23A-2FD339A5A7A2}"/>
              </a:ext>
            </a:extLst>
          </p:cNvPr>
          <p:cNvSpPr/>
          <p:nvPr/>
        </p:nvSpPr>
        <p:spPr>
          <a:xfrm>
            <a:off x="8452778" y="2540790"/>
            <a:ext cx="540184" cy="59535"/>
          </a:xfrm>
          <a:prstGeom prst="rect">
            <a:avLst/>
          </a:prstGeom>
          <a:solidFill>
            <a:srgbClr val="D7E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686E7C72-448A-4B56-9B04-43628777D369}"/>
              </a:ext>
            </a:extLst>
          </p:cNvPr>
          <p:cNvSpPr/>
          <p:nvPr/>
        </p:nvSpPr>
        <p:spPr>
          <a:xfrm>
            <a:off x="8511267" y="2347233"/>
            <a:ext cx="434069" cy="96778"/>
          </a:xfrm>
          <a:prstGeom prst="trapezoid">
            <a:avLst>
              <a:gd name="adj" fmla="val 54635"/>
            </a:avLst>
          </a:prstGeom>
          <a:solidFill>
            <a:srgbClr val="D7E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3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6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6E5611-B5C9-49E4-8849-A8011E01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1312799"/>
            <a:ext cx="11914909" cy="4114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DF8294-72EB-4D58-96C3-3F44BD48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file system kernel API routines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B6F3E9-D741-40D7-9584-DAAA6E32E345}"/>
              </a:ext>
            </a:extLst>
          </p:cNvPr>
          <p:cNvSpPr/>
          <p:nvPr/>
        </p:nvSpPr>
        <p:spPr>
          <a:xfrm>
            <a:off x="141513" y="5515922"/>
            <a:ext cx="11773553" cy="939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cs typeface="Courier New" panose="02070309020205020404" pitchFamily="49" charset="0"/>
              </a:rPr>
              <a:t>NTSTATUS ZwCreateFile(..., </a:t>
            </a:r>
            <a:r>
              <a:rPr lang="en-US" sz="2400" dirty="0" err="1">
                <a:cs typeface="Courier New" panose="02070309020205020404" pitchFamily="49" charset="0"/>
              </a:rPr>
              <a:t>ShareAccess</a:t>
            </a:r>
            <a:r>
              <a:rPr lang="en-US" sz="2400" dirty="0">
                <a:cs typeface="Courier New" panose="02070309020205020404" pitchFamily="49" charset="0"/>
              </a:rPr>
              <a:t>, ...);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ShareAccess</a:t>
            </a:r>
            <a:r>
              <a:rPr lang="ru-RU" sz="2400" dirty="0"/>
              <a:t> </a:t>
            </a:r>
            <a:r>
              <a:rPr lang="en-US" sz="2400" dirty="0"/>
              <a:t>flag determines whether other drivers can access the opened file.</a:t>
            </a:r>
            <a:endParaRPr lang="en-US" sz="2400" b="1" dirty="0"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3D2D3-AF92-403F-82DD-DF581CC5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E91F6-080F-4BCB-A478-F9509720EFDB}"/>
              </a:ext>
            </a:extLst>
          </p:cNvPr>
          <p:cNvSpPr/>
          <p:nvPr/>
        </p:nvSpPr>
        <p:spPr>
          <a:xfrm>
            <a:off x="4245428" y="1137556"/>
            <a:ext cx="7805060" cy="433743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419C7-E558-4176-960E-085A473FB431}"/>
              </a:ext>
            </a:extLst>
          </p:cNvPr>
          <p:cNvSpPr/>
          <p:nvPr/>
        </p:nvSpPr>
        <p:spPr>
          <a:xfrm>
            <a:off x="108858" y="1137556"/>
            <a:ext cx="4103914" cy="4337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0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6E5611-B5C9-49E4-8849-A8011E01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1312799"/>
            <a:ext cx="11914909" cy="4114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DF8294-72EB-4D58-96C3-3F44BD48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file system kernel API routines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3D2D3-AF92-403F-82DD-DF581CC5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E91F6-080F-4BCB-A478-F9509720EFDB}"/>
              </a:ext>
            </a:extLst>
          </p:cNvPr>
          <p:cNvSpPr/>
          <p:nvPr/>
        </p:nvSpPr>
        <p:spPr>
          <a:xfrm>
            <a:off x="8621486" y="1137556"/>
            <a:ext cx="3429002" cy="433743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2A75A1-1419-48E9-B451-0D678180361F}"/>
              </a:ext>
            </a:extLst>
          </p:cNvPr>
          <p:cNvSpPr/>
          <p:nvPr/>
        </p:nvSpPr>
        <p:spPr>
          <a:xfrm>
            <a:off x="141512" y="1312799"/>
            <a:ext cx="4036110" cy="2928181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07E01E-285E-42B4-B298-785EB6C313D5}"/>
              </a:ext>
            </a:extLst>
          </p:cNvPr>
          <p:cNvCxnSpPr>
            <a:cxnSpLocks/>
          </p:cNvCxnSpPr>
          <p:nvPr/>
        </p:nvCxnSpPr>
        <p:spPr>
          <a:xfrm>
            <a:off x="4177622" y="1175061"/>
            <a:ext cx="44438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EE0D61-6ABC-4B04-9785-39E117FDFC8D}"/>
              </a:ext>
            </a:extLst>
          </p:cNvPr>
          <p:cNvCxnSpPr>
            <a:cxnSpLocks/>
          </p:cNvCxnSpPr>
          <p:nvPr/>
        </p:nvCxnSpPr>
        <p:spPr>
          <a:xfrm>
            <a:off x="1749554" y="5528824"/>
            <a:ext cx="68635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77B6AD-D899-4D3A-9E85-EF0965A4CA58}"/>
              </a:ext>
            </a:extLst>
          </p:cNvPr>
          <p:cNvCxnSpPr>
            <a:cxnSpLocks/>
          </p:cNvCxnSpPr>
          <p:nvPr/>
        </p:nvCxnSpPr>
        <p:spPr>
          <a:xfrm>
            <a:off x="1749554" y="4288375"/>
            <a:ext cx="24280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AA339A-4D99-4988-AEF5-F44F5E98E0DC}"/>
              </a:ext>
            </a:extLst>
          </p:cNvPr>
          <p:cNvCxnSpPr>
            <a:cxnSpLocks/>
          </p:cNvCxnSpPr>
          <p:nvPr/>
        </p:nvCxnSpPr>
        <p:spPr>
          <a:xfrm flipH="1" flipV="1">
            <a:off x="4177623" y="1158685"/>
            <a:ext cx="1" cy="31296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9656EA-1E8E-4F88-85A4-54BA74FBC7C8}"/>
              </a:ext>
            </a:extLst>
          </p:cNvPr>
          <p:cNvCxnSpPr>
            <a:cxnSpLocks/>
          </p:cNvCxnSpPr>
          <p:nvPr/>
        </p:nvCxnSpPr>
        <p:spPr>
          <a:xfrm flipH="1" flipV="1">
            <a:off x="1760407" y="4288375"/>
            <a:ext cx="1" cy="12568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74A7AB5-6A14-480C-B418-DE0F4D45F3D5}"/>
              </a:ext>
            </a:extLst>
          </p:cNvPr>
          <p:cNvSpPr/>
          <p:nvPr/>
        </p:nvSpPr>
        <p:spPr>
          <a:xfrm rot="20969164">
            <a:off x="2441786" y="4507987"/>
            <a:ext cx="6285862" cy="416484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B496FC-4EAF-45FA-BF7A-054E36A30B6F}"/>
              </a:ext>
            </a:extLst>
          </p:cNvPr>
          <p:cNvCxnSpPr>
            <a:cxnSpLocks/>
          </p:cNvCxnSpPr>
          <p:nvPr/>
        </p:nvCxnSpPr>
        <p:spPr>
          <a:xfrm flipH="1" flipV="1">
            <a:off x="8613093" y="1120633"/>
            <a:ext cx="16785" cy="4424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14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41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Internals of </a:t>
            </a:r>
            <a:r>
              <a:rPr lang="en-US" sz="4400" cap="none" dirty="0"/>
              <a:t>ZwCreateFile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F443D-0014-4282-B6DA-8C3FAAF2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2FD77-CC29-4FF8-A524-70E03B070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457"/>
          <a:stretch/>
        </p:blipFill>
        <p:spPr>
          <a:xfrm>
            <a:off x="955041" y="722088"/>
            <a:ext cx="9875520" cy="11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91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41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Internals of </a:t>
            </a:r>
            <a:r>
              <a:rPr lang="en-US" sz="4400" cap="none" dirty="0"/>
              <a:t>ZwCreateFile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F443D-0014-4282-B6DA-8C3FAAF2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2FD77-CC29-4FF8-A524-70E03B070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95"/>
          <a:stretch/>
        </p:blipFill>
        <p:spPr>
          <a:xfrm>
            <a:off x="955041" y="722087"/>
            <a:ext cx="9875520" cy="170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9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41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Internals of </a:t>
            </a:r>
            <a:r>
              <a:rPr lang="en-US" sz="4400" cap="none" dirty="0"/>
              <a:t>ZwCreateFile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F443D-0014-4282-B6DA-8C3FAAF2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2FD77-CC29-4FF8-A524-70E03B070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696"/>
          <a:stretch/>
        </p:blipFill>
        <p:spPr>
          <a:xfrm>
            <a:off x="955041" y="722088"/>
            <a:ext cx="9875520" cy="310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2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41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Internals of </a:t>
            </a:r>
            <a:r>
              <a:rPr lang="en-US" sz="4400" cap="none" dirty="0"/>
              <a:t>ZwCreateFile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F443D-0014-4282-B6DA-8C3FAAF2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2FD77-CC29-4FF8-A524-70E03B070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610"/>
          <a:stretch/>
        </p:blipFill>
        <p:spPr>
          <a:xfrm>
            <a:off x="955041" y="722087"/>
            <a:ext cx="9875520" cy="40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0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41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Internals of </a:t>
            </a:r>
            <a:r>
              <a:rPr lang="en-US" sz="4400" cap="none" dirty="0"/>
              <a:t>ZwCreateFile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F443D-0014-4282-B6DA-8C3FAAF2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2FD77-CC29-4FF8-A524-70E03B070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160"/>
          <a:stretch/>
        </p:blipFill>
        <p:spPr>
          <a:xfrm>
            <a:off x="955041" y="722088"/>
            <a:ext cx="9875520" cy="47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7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41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Internals of </a:t>
            </a:r>
            <a:r>
              <a:rPr lang="en-US" sz="4400" cap="none" dirty="0"/>
              <a:t>ZwCreateFile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F443D-0014-4282-B6DA-8C3FAAF2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2FD77-CC29-4FF8-A524-70E03B070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1" y="722087"/>
            <a:ext cx="9875520" cy="60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06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2F8422-4359-44BD-9393-390CA945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A1BAC-4F4F-402E-93E5-473C1BAC1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685800"/>
            <a:ext cx="9826274" cy="608076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F0897501-6394-426D-8D2E-330B0D40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3412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SECURITY REFERENCE MONITOR PREVENTS ILLEGAL ACCESS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4069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570360"/>
            <a:ext cx="11865429" cy="880775"/>
          </a:xfrm>
        </p:spPr>
        <p:txBody>
          <a:bodyPr>
            <a:normAutofit/>
          </a:bodyPr>
          <a:lstStyle/>
          <a:p>
            <a:pPr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800" dirty="0"/>
              <a:t> Three attacks on kernel memory data:</a:t>
            </a:r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 marL="0" indent="0"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 marL="0" indent="0"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 marL="0" indent="0"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</a:pPr>
            <a:endParaRPr lang="en-US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45AA7-1504-4102-B572-B961575E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53" y="2116206"/>
            <a:ext cx="4351787" cy="14088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4F1F50-6E98-4919-9A82-B9EF84604C93}"/>
              </a:ext>
            </a:extLst>
          </p:cNvPr>
          <p:cNvSpPr/>
          <p:nvPr/>
        </p:nvSpPr>
        <p:spPr>
          <a:xfrm>
            <a:off x="667476" y="3505955"/>
            <a:ext cx="515882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40" lvl="2" indent="-457200" defTabSz="914400"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+mj-lt"/>
              <a:buAutoNum type="arabicPeriod"/>
            </a:pPr>
            <a:r>
              <a:rPr lang="en-US" sz="2500" dirty="0">
                <a:solidFill>
                  <a:prstClr val="white"/>
                </a:solidFill>
              </a:rPr>
              <a:t> Handle Table Hijacking</a:t>
            </a:r>
          </a:p>
          <a:p>
            <a:pPr marL="1005840" lvl="2" indent="-457200" defTabSz="914400"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+mj-lt"/>
              <a:buAutoNum type="arabicPeriod"/>
            </a:pPr>
            <a:r>
              <a:rPr lang="en-US" sz="2500" dirty="0">
                <a:solidFill>
                  <a:prstClr val="white"/>
                </a:solidFill>
              </a:rPr>
              <a:t> Hijacking NTFS structures</a:t>
            </a:r>
            <a:endParaRPr lang="en-US" sz="2500" dirty="0">
              <a:solidFill>
                <a:srgbClr val="FFCA08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20E4F-7F58-4FA1-896D-338F6B0FAE02}"/>
              </a:ext>
            </a:extLst>
          </p:cNvPr>
          <p:cNvSpPr/>
          <p:nvPr/>
        </p:nvSpPr>
        <p:spPr>
          <a:xfrm>
            <a:off x="555171" y="1379126"/>
            <a:ext cx="5477958" cy="314597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CD8DDC-98F9-4900-8AD5-B1205C52F98C}"/>
              </a:ext>
            </a:extLst>
          </p:cNvPr>
          <p:cNvSpPr/>
          <p:nvPr/>
        </p:nvSpPr>
        <p:spPr>
          <a:xfrm>
            <a:off x="6469567" y="1375040"/>
            <a:ext cx="5167262" cy="314597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967E1-091A-4445-BB82-546EC0CA6FBC}"/>
              </a:ext>
            </a:extLst>
          </p:cNvPr>
          <p:cNvSpPr/>
          <p:nvPr/>
        </p:nvSpPr>
        <p:spPr>
          <a:xfrm>
            <a:off x="656401" y="1480351"/>
            <a:ext cx="53767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/>
              <a:t>Bypass file sharing access control: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1B2C404-66A4-43B6-889E-B9B4EDFF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8493"/>
            <a:ext cx="11288486" cy="791601"/>
          </a:xfrm>
        </p:spPr>
        <p:txBody>
          <a:bodyPr>
            <a:normAutofit/>
          </a:bodyPr>
          <a:lstStyle/>
          <a:p>
            <a:r>
              <a:rPr lang="en-US" sz="4400" dirty="0"/>
              <a:t>Agenda: Attacks on Files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9A4078F-0C22-4F68-9AE7-457E7BBF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31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3412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SECURITY REFERENCE MONITOR PREVENTS ILLEGAL ACCESS</a:t>
            </a: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2F8422-4359-44BD-9393-390CA945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8BA3C-F460-4D54-89CA-ECB27962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688147"/>
            <a:ext cx="10161742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9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B757861-A8D5-4AD1-97F1-B83D5D65E482}"/>
              </a:ext>
            </a:extLst>
          </p:cNvPr>
          <p:cNvSpPr txBox="1">
            <a:spLocks/>
          </p:cNvSpPr>
          <p:nvPr/>
        </p:nvSpPr>
        <p:spPr>
          <a:xfrm>
            <a:off x="1069848" y="0"/>
            <a:ext cx="10058400" cy="76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Internals of </a:t>
            </a:r>
            <a:r>
              <a:rPr lang="en-US" sz="4400" cap="none" dirty="0" err="1"/>
              <a:t>ZwReadFile</a:t>
            </a:r>
            <a:r>
              <a:rPr lang="en-US" sz="4400" cap="none" dirty="0"/>
              <a:t>/</a:t>
            </a:r>
            <a:r>
              <a:rPr lang="en-US" sz="4400" cap="none" dirty="0" err="1"/>
              <a:t>ZwWriteFile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C75E7-61C3-49F1-B4FC-3097496C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1C9F8-5BB5-43DA-A64A-FA3648D7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722376"/>
            <a:ext cx="10204608" cy="61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88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B757861-A8D5-4AD1-97F1-B83D5D65E482}"/>
              </a:ext>
            </a:extLst>
          </p:cNvPr>
          <p:cNvSpPr txBox="1">
            <a:spLocks/>
          </p:cNvSpPr>
          <p:nvPr/>
        </p:nvSpPr>
        <p:spPr>
          <a:xfrm>
            <a:off x="1069848" y="0"/>
            <a:ext cx="10058400" cy="76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Internals of </a:t>
            </a:r>
            <a:r>
              <a:rPr lang="en-US" sz="4400" cap="none" dirty="0" err="1"/>
              <a:t>ZwReadFile</a:t>
            </a:r>
            <a:r>
              <a:rPr lang="en-US" sz="4400" cap="none" dirty="0"/>
              <a:t>/</a:t>
            </a:r>
            <a:r>
              <a:rPr lang="en-US" sz="4400" cap="none" dirty="0" err="1"/>
              <a:t>ZwWriteFile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C75E7-61C3-49F1-B4FC-3097496C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7CFAB-C190-4770-BA63-F83F8D49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722376"/>
            <a:ext cx="10204608" cy="61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8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B757861-A8D5-4AD1-97F1-B83D5D65E482}"/>
              </a:ext>
            </a:extLst>
          </p:cNvPr>
          <p:cNvSpPr txBox="1">
            <a:spLocks/>
          </p:cNvSpPr>
          <p:nvPr/>
        </p:nvSpPr>
        <p:spPr>
          <a:xfrm>
            <a:off x="1069848" y="0"/>
            <a:ext cx="10058400" cy="76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Internals of </a:t>
            </a:r>
            <a:r>
              <a:rPr lang="en-US" sz="4400" cap="none" dirty="0" err="1"/>
              <a:t>ZwReadFile</a:t>
            </a:r>
            <a:r>
              <a:rPr lang="en-US" sz="4400" cap="none" dirty="0"/>
              <a:t>/</a:t>
            </a:r>
            <a:r>
              <a:rPr lang="en-US" sz="4400" cap="none" dirty="0" err="1"/>
              <a:t>ZwWriteFile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C75E7-61C3-49F1-B4FC-3097496C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AE740-3AA4-4FE2-84E6-CA0B3A84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722376"/>
            <a:ext cx="10204608" cy="61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B757861-A8D5-4AD1-97F1-B83D5D65E482}"/>
              </a:ext>
            </a:extLst>
          </p:cNvPr>
          <p:cNvSpPr txBox="1">
            <a:spLocks/>
          </p:cNvSpPr>
          <p:nvPr/>
        </p:nvSpPr>
        <p:spPr>
          <a:xfrm>
            <a:off x="1069848" y="0"/>
            <a:ext cx="10058400" cy="763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Internals of </a:t>
            </a:r>
            <a:r>
              <a:rPr lang="en-US" sz="4400" cap="none" dirty="0" err="1"/>
              <a:t>ZwReadFile</a:t>
            </a:r>
            <a:r>
              <a:rPr lang="en-US" sz="4400" cap="none" dirty="0"/>
              <a:t>/</a:t>
            </a:r>
            <a:r>
              <a:rPr lang="en-US" sz="4400" cap="none" dirty="0" err="1"/>
              <a:t>ZwWriteFile</a:t>
            </a:r>
            <a:r>
              <a:rPr lang="en-US" sz="4400" dirty="0"/>
              <a:t>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8C75E7-61C3-49F1-B4FC-3097496C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D2A8C-C7D5-4121-8582-3CDE06DE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722376"/>
            <a:ext cx="10204609" cy="61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2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89A69B-3774-4311-A9C5-5C2341A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95" y="2121408"/>
            <a:ext cx="11155680" cy="40507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ZwCreateFile checks shared access permissions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ZwWriteFile</a:t>
            </a:r>
            <a:r>
              <a:rPr lang="en-US" dirty="0"/>
              <a:t> and </a:t>
            </a:r>
            <a:r>
              <a:rPr lang="en-US" dirty="0" err="1"/>
              <a:t>ZwReadFile</a:t>
            </a:r>
            <a:r>
              <a:rPr lang="en-US" dirty="0"/>
              <a:t> do not bother about access  permissions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8EA51A-03C8-43E1-A9CC-6E554624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15883"/>
            <a:ext cx="10058400" cy="1231900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D36D4-2AF2-4502-8AC4-8B5EDA295D1A}"/>
              </a:ext>
            </a:extLst>
          </p:cNvPr>
          <p:cNvSpPr/>
          <p:nvPr/>
        </p:nvSpPr>
        <p:spPr>
          <a:xfrm>
            <a:off x="321425" y="3310643"/>
            <a:ext cx="11554889" cy="1545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7162E-75DC-4397-A993-897F0A3F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7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4009A-3601-4A62-BE83-036BA7BA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C2234-7BF3-40FB-9AD1-DF8266B4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05840"/>
            <a:ext cx="8336759" cy="5760720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0B1EC052-000B-44C4-AE0E-022237D1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2" y="0"/>
            <a:ext cx="12092345" cy="964276"/>
          </a:xfrm>
        </p:spPr>
        <p:txBody>
          <a:bodyPr>
            <a:noAutofit/>
          </a:bodyPr>
          <a:lstStyle/>
          <a:p>
            <a:r>
              <a:rPr lang="en-US" sz="4200" dirty="0"/>
              <a:t>Idea of Hijacking: Create a File HIAJCKER</a:t>
            </a:r>
          </a:p>
        </p:txBody>
      </p:sp>
    </p:spTree>
    <p:extLst>
      <p:ext uri="{BB962C8B-B14F-4D97-AF65-F5344CB8AC3E}">
        <p14:creationId xmlns:p14="http://schemas.microsoft.com/office/powerpoint/2010/main" val="3675906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3777D4-57A8-42C7-B619-15AE7A60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05840"/>
            <a:ext cx="8336754" cy="57607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098BB0-7C09-4143-8E14-CD4A4865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2" y="0"/>
            <a:ext cx="12092345" cy="964276"/>
          </a:xfrm>
        </p:spPr>
        <p:txBody>
          <a:bodyPr>
            <a:noAutofit/>
          </a:bodyPr>
          <a:lstStyle/>
          <a:p>
            <a:r>
              <a:rPr lang="en-US" sz="4200" dirty="0"/>
              <a:t>Idea of Hijacking: Create a File HIAJCKER and Copy structs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F793DA-51DB-4A62-A007-BBFDF2BBD4A8}"/>
              </a:ext>
            </a:extLst>
          </p:cNvPr>
          <p:cNvSpPr/>
          <p:nvPr/>
        </p:nvSpPr>
        <p:spPr>
          <a:xfrm>
            <a:off x="871236" y="2784764"/>
            <a:ext cx="6131429" cy="354244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D1FE47-D00D-46E4-84F5-A290D5AFF32A}"/>
              </a:ext>
            </a:extLst>
          </p:cNvPr>
          <p:cNvCxnSpPr>
            <a:cxnSpLocks/>
          </p:cNvCxnSpPr>
          <p:nvPr/>
        </p:nvCxnSpPr>
        <p:spPr>
          <a:xfrm flipV="1">
            <a:off x="4916580" y="929640"/>
            <a:ext cx="4560618" cy="7268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15CF2D-7AD0-4410-BF6E-018A337024E2}"/>
              </a:ext>
            </a:extLst>
          </p:cNvPr>
          <p:cNvSpPr/>
          <p:nvPr/>
        </p:nvSpPr>
        <p:spPr>
          <a:xfrm>
            <a:off x="94212" y="964275"/>
            <a:ext cx="4590910" cy="1820489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18CF68-728B-4A69-995A-B1AC5F4B4ADA}"/>
              </a:ext>
            </a:extLst>
          </p:cNvPr>
          <p:cNvCxnSpPr>
            <a:cxnSpLocks/>
          </p:cNvCxnSpPr>
          <p:nvPr/>
        </p:nvCxnSpPr>
        <p:spPr>
          <a:xfrm flipH="1" flipV="1">
            <a:off x="9477198" y="931615"/>
            <a:ext cx="5443" cy="578596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2F3E48-BE76-4FBE-AD5E-95465953BA42}"/>
              </a:ext>
            </a:extLst>
          </p:cNvPr>
          <p:cNvCxnSpPr>
            <a:cxnSpLocks/>
          </p:cNvCxnSpPr>
          <p:nvPr/>
        </p:nvCxnSpPr>
        <p:spPr>
          <a:xfrm>
            <a:off x="7034407" y="6717575"/>
            <a:ext cx="2448234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1514C6-A924-451F-A0FA-CF26F0809DD4}"/>
              </a:ext>
            </a:extLst>
          </p:cNvPr>
          <p:cNvCxnSpPr>
            <a:cxnSpLocks/>
          </p:cNvCxnSpPr>
          <p:nvPr/>
        </p:nvCxnSpPr>
        <p:spPr>
          <a:xfrm flipH="1" flipV="1">
            <a:off x="7012177" y="2839199"/>
            <a:ext cx="16787" cy="387096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FE0A41-BAE0-4D5D-9711-9CD40D3D2481}"/>
              </a:ext>
            </a:extLst>
          </p:cNvPr>
          <p:cNvCxnSpPr>
            <a:cxnSpLocks/>
          </p:cNvCxnSpPr>
          <p:nvPr/>
        </p:nvCxnSpPr>
        <p:spPr>
          <a:xfrm>
            <a:off x="4927467" y="2839192"/>
            <a:ext cx="2082218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889524-F52B-4214-A116-97B0820D9395}"/>
              </a:ext>
            </a:extLst>
          </p:cNvPr>
          <p:cNvCxnSpPr>
            <a:cxnSpLocks/>
          </p:cNvCxnSpPr>
          <p:nvPr/>
        </p:nvCxnSpPr>
        <p:spPr>
          <a:xfrm flipH="1" flipV="1">
            <a:off x="4916580" y="936908"/>
            <a:ext cx="11134" cy="1902284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4009A-3601-4A62-BE83-036BA7BA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09FA4-E1EF-489D-ADB6-6F8874F2BB00}"/>
              </a:ext>
            </a:extLst>
          </p:cNvPr>
          <p:cNvSpPr/>
          <p:nvPr/>
        </p:nvSpPr>
        <p:spPr>
          <a:xfrm>
            <a:off x="629796" y="6272782"/>
            <a:ext cx="6143486" cy="548205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8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3777D4-57A8-42C7-B619-15AE7A60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05840"/>
            <a:ext cx="8336754" cy="57607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098BB0-7C09-4143-8E14-CD4A48658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2" y="0"/>
            <a:ext cx="12092345" cy="964276"/>
          </a:xfrm>
        </p:spPr>
        <p:txBody>
          <a:bodyPr>
            <a:noAutofit/>
          </a:bodyPr>
          <a:lstStyle/>
          <a:p>
            <a:r>
              <a:rPr lang="en-US" sz="4200" dirty="0"/>
              <a:t>Idea of Hijacking: Create a File HIAJCKER and Copy structs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F793DA-51DB-4A62-A007-BBFDF2BBD4A8}"/>
              </a:ext>
            </a:extLst>
          </p:cNvPr>
          <p:cNvSpPr/>
          <p:nvPr/>
        </p:nvSpPr>
        <p:spPr>
          <a:xfrm>
            <a:off x="871236" y="2784764"/>
            <a:ext cx="6131429" cy="3488019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D1FE47-D00D-46E4-84F5-A290D5AFF32A}"/>
              </a:ext>
            </a:extLst>
          </p:cNvPr>
          <p:cNvCxnSpPr>
            <a:cxnSpLocks/>
          </p:cNvCxnSpPr>
          <p:nvPr/>
        </p:nvCxnSpPr>
        <p:spPr>
          <a:xfrm flipV="1">
            <a:off x="4916580" y="929640"/>
            <a:ext cx="4560618" cy="7268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15CF2D-7AD0-4410-BF6E-018A337024E2}"/>
              </a:ext>
            </a:extLst>
          </p:cNvPr>
          <p:cNvSpPr/>
          <p:nvPr/>
        </p:nvSpPr>
        <p:spPr>
          <a:xfrm>
            <a:off x="94212" y="964275"/>
            <a:ext cx="4590910" cy="1820489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18CF68-728B-4A69-995A-B1AC5F4B4ADA}"/>
              </a:ext>
            </a:extLst>
          </p:cNvPr>
          <p:cNvCxnSpPr>
            <a:cxnSpLocks/>
          </p:cNvCxnSpPr>
          <p:nvPr/>
        </p:nvCxnSpPr>
        <p:spPr>
          <a:xfrm flipH="1" flipV="1">
            <a:off x="9477198" y="931615"/>
            <a:ext cx="5443" cy="578596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2F3E48-BE76-4FBE-AD5E-95465953BA42}"/>
              </a:ext>
            </a:extLst>
          </p:cNvPr>
          <p:cNvCxnSpPr>
            <a:cxnSpLocks/>
          </p:cNvCxnSpPr>
          <p:nvPr/>
        </p:nvCxnSpPr>
        <p:spPr>
          <a:xfrm>
            <a:off x="7034407" y="6717575"/>
            <a:ext cx="2448234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1514C6-A924-451F-A0FA-CF26F0809DD4}"/>
              </a:ext>
            </a:extLst>
          </p:cNvPr>
          <p:cNvCxnSpPr>
            <a:cxnSpLocks/>
          </p:cNvCxnSpPr>
          <p:nvPr/>
        </p:nvCxnSpPr>
        <p:spPr>
          <a:xfrm flipH="1" flipV="1">
            <a:off x="7012177" y="2839199"/>
            <a:ext cx="16787" cy="387096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FE0A41-BAE0-4D5D-9711-9CD40D3D2481}"/>
              </a:ext>
            </a:extLst>
          </p:cNvPr>
          <p:cNvCxnSpPr>
            <a:cxnSpLocks/>
          </p:cNvCxnSpPr>
          <p:nvPr/>
        </p:nvCxnSpPr>
        <p:spPr>
          <a:xfrm>
            <a:off x="4927467" y="2839192"/>
            <a:ext cx="2082218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889524-F52B-4214-A116-97B0820D9395}"/>
              </a:ext>
            </a:extLst>
          </p:cNvPr>
          <p:cNvCxnSpPr>
            <a:cxnSpLocks/>
          </p:cNvCxnSpPr>
          <p:nvPr/>
        </p:nvCxnSpPr>
        <p:spPr>
          <a:xfrm flipH="1" flipV="1">
            <a:off x="4916580" y="936908"/>
            <a:ext cx="11134" cy="1902284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4009A-3601-4A62-BE83-036BA7BA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09FA4-E1EF-489D-ADB6-6F8874F2BB00}"/>
              </a:ext>
            </a:extLst>
          </p:cNvPr>
          <p:cNvSpPr/>
          <p:nvPr/>
        </p:nvSpPr>
        <p:spPr>
          <a:xfrm>
            <a:off x="629796" y="6272782"/>
            <a:ext cx="4389498" cy="548205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BBEA4A-97E0-4725-9309-83466A3F50DD}"/>
              </a:ext>
            </a:extLst>
          </p:cNvPr>
          <p:cNvSpPr/>
          <p:nvPr/>
        </p:nvSpPr>
        <p:spPr>
          <a:xfrm>
            <a:off x="6209359" y="1908629"/>
            <a:ext cx="1622030" cy="4361542"/>
          </a:xfrm>
          <a:custGeom>
            <a:avLst/>
            <a:gdLst>
              <a:gd name="connsiteX0" fmla="*/ 1570298 w 1622030"/>
              <a:gd name="connsiteY0" fmla="*/ 0 h 4361542"/>
              <a:gd name="connsiteX1" fmla="*/ 1526755 w 1622030"/>
              <a:gd name="connsiteY1" fmla="*/ 1081314 h 4361542"/>
              <a:gd name="connsiteX2" fmla="*/ 699441 w 1622030"/>
              <a:gd name="connsiteY2" fmla="*/ 2227942 h 4361542"/>
              <a:gd name="connsiteX3" fmla="*/ 619612 w 1622030"/>
              <a:gd name="connsiteY3" fmla="*/ 3214914 h 4361542"/>
              <a:gd name="connsiteX4" fmla="*/ 31784 w 1622030"/>
              <a:gd name="connsiteY4" fmla="*/ 4361542 h 436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30" h="4361542">
                <a:moveTo>
                  <a:pt x="1570298" y="0"/>
                </a:moveTo>
                <a:cubicBezTo>
                  <a:pt x="1621098" y="354995"/>
                  <a:pt x="1671898" y="709990"/>
                  <a:pt x="1526755" y="1081314"/>
                </a:cubicBezTo>
                <a:cubicBezTo>
                  <a:pt x="1381612" y="1452638"/>
                  <a:pt x="850631" y="1872342"/>
                  <a:pt x="699441" y="2227942"/>
                </a:cubicBezTo>
                <a:cubicBezTo>
                  <a:pt x="548251" y="2583542"/>
                  <a:pt x="730888" y="2859314"/>
                  <a:pt x="619612" y="3214914"/>
                </a:cubicBezTo>
                <a:cubicBezTo>
                  <a:pt x="508336" y="3570514"/>
                  <a:pt x="-150854" y="3955142"/>
                  <a:pt x="31784" y="4361542"/>
                </a:cubicBezTo>
              </a:path>
            </a:pathLst>
          </a:custGeom>
          <a:noFill/>
          <a:ln w="254000" cap="rnd">
            <a:solidFill>
              <a:srgbClr val="FF0000">
                <a:alpha val="80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22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C82F61-BE2D-4BFE-8707-AF56447B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05840"/>
            <a:ext cx="10167759" cy="57607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6D249B-8EE5-4968-AE66-09010C1B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904438" cy="903514"/>
          </a:xfrm>
        </p:spPr>
        <p:txBody>
          <a:bodyPr>
            <a:normAutofit/>
          </a:bodyPr>
          <a:lstStyle/>
          <a:p>
            <a:r>
              <a:rPr lang="en-US" sz="4400" dirty="0"/>
              <a:t>Hijacking Attacks on Files structures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395E6-29A6-432A-8854-599D70810BE6}"/>
              </a:ext>
            </a:extLst>
          </p:cNvPr>
          <p:cNvSpPr/>
          <p:nvPr/>
        </p:nvSpPr>
        <p:spPr>
          <a:xfrm>
            <a:off x="3802380" y="2453641"/>
            <a:ext cx="7254240" cy="1036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1B036-7853-4A49-890C-8014C5DDFA9F}"/>
              </a:ext>
            </a:extLst>
          </p:cNvPr>
          <p:cNvSpPr/>
          <p:nvPr/>
        </p:nvSpPr>
        <p:spPr>
          <a:xfrm>
            <a:off x="4891314" y="5007429"/>
            <a:ext cx="6409146" cy="8708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23C16-D1B8-4B4B-B51E-18B045F6BDFB}"/>
              </a:ext>
            </a:extLst>
          </p:cNvPr>
          <p:cNvSpPr/>
          <p:nvPr/>
        </p:nvSpPr>
        <p:spPr>
          <a:xfrm>
            <a:off x="4838699" y="3565073"/>
            <a:ext cx="5633357" cy="8273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90C62-158C-46C7-BF9C-08A398F79791}"/>
              </a:ext>
            </a:extLst>
          </p:cNvPr>
          <p:cNvSpPr/>
          <p:nvPr/>
        </p:nvSpPr>
        <p:spPr>
          <a:xfrm>
            <a:off x="-6281" y="750076"/>
            <a:ext cx="12191999" cy="170356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BCC4CC-2D6B-4624-8F52-1EB287B2F095}"/>
              </a:ext>
            </a:extLst>
          </p:cNvPr>
          <p:cNvSpPr/>
          <p:nvPr/>
        </p:nvSpPr>
        <p:spPr>
          <a:xfrm>
            <a:off x="-6281" y="3565073"/>
            <a:ext cx="4770734" cy="3303813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4CBB4E-C84A-414E-A1F8-67FC6FD1F9FC}"/>
              </a:ext>
            </a:extLst>
          </p:cNvPr>
          <p:cNvSpPr/>
          <p:nvPr/>
        </p:nvSpPr>
        <p:spPr>
          <a:xfrm>
            <a:off x="6283" y="2453640"/>
            <a:ext cx="3735138" cy="1111434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AFDB-CFAD-49AF-8BB1-974858445E12}"/>
              </a:ext>
            </a:extLst>
          </p:cNvPr>
          <p:cNvSpPr/>
          <p:nvPr/>
        </p:nvSpPr>
        <p:spPr>
          <a:xfrm>
            <a:off x="4394339" y="5906045"/>
            <a:ext cx="5003002" cy="860515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4A9B4-D0EC-409E-9FE2-BE27E9EE8FAB}"/>
              </a:ext>
            </a:extLst>
          </p:cNvPr>
          <p:cNvSpPr/>
          <p:nvPr/>
        </p:nvSpPr>
        <p:spPr>
          <a:xfrm>
            <a:off x="4764453" y="4424990"/>
            <a:ext cx="7427547" cy="549835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Image result for ADFSL conference">
            <a:extLst>
              <a:ext uri="{FF2B5EF4-FFF2-40B4-BE49-F238E27FC236}">
                <a16:creationId xmlns:a16="http://schemas.microsoft.com/office/drawing/2014/main" id="{48A272B5-54B8-42A0-AA6B-125997B89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765" y="3565073"/>
            <a:ext cx="640080" cy="63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FCC102-5827-420A-A124-8C272B9FE976}"/>
              </a:ext>
            </a:extLst>
          </p:cNvPr>
          <p:cNvSpPr/>
          <p:nvPr/>
        </p:nvSpPr>
        <p:spPr>
          <a:xfrm>
            <a:off x="10551095" y="4121043"/>
            <a:ext cx="753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2019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A39C81-E58C-4E03-AC57-37B7FA326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10843408" y="4531914"/>
            <a:ext cx="808873" cy="8104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6E71F0-D77F-4221-BA44-A45A7319F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10726879" y="1982255"/>
            <a:ext cx="808873" cy="810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A0FBF-9912-4485-B75B-1A7F46C3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1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570360"/>
            <a:ext cx="11865429" cy="880775"/>
          </a:xfrm>
        </p:spPr>
        <p:txBody>
          <a:bodyPr>
            <a:normAutofit/>
          </a:bodyPr>
          <a:lstStyle/>
          <a:p>
            <a:pPr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800" dirty="0"/>
              <a:t> Three attacks on kernel memory data:</a:t>
            </a:r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 marL="0" indent="0"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 marL="0" indent="0"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 marL="0" indent="0"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</a:pPr>
            <a:endParaRPr lang="en-US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45AA7-1504-4102-B572-B961575E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53" y="2116206"/>
            <a:ext cx="4351787" cy="1408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4D0A1-6AA1-4BDD-AFEC-79D1802A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718" y="2115114"/>
            <a:ext cx="4441371" cy="13763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4F1F50-6E98-4919-9A82-B9EF84604C93}"/>
              </a:ext>
            </a:extLst>
          </p:cNvPr>
          <p:cNvSpPr/>
          <p:nvPr/>
        </p:nvSpPr>
        <p:spPr>
          <a:xfrm>
            <a:off x="667476" y="3505955"/>
            <a:ext cx="515882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40" lvl="2" indent="-457200" defTabSz="914400"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+mj-lt"/>
              <a:buAutoNum type="arabicPeriod"/>
            </a:pPr>
            <a:r>
              <a:rPr lang="en-US" sz="2500" dirty="0">
                <a:solidFill>
                  <a:prstClr val="white"/>
                </a:solidFill>
              </a:rPr>
              <a:t> Handle Table Hijacking</a:t>
            </a:r>
          </a:p>
          <a:p>
            <a:pPr marL="1005840" lvl="2" indent="-457200" defTabSz="914400"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+mj-lt"/>
              <a:buAutoNum type="arabicPeriod"/>
            </a:pPr>
            <a:r>
              <a:rPr lang="en-US" sz="2500" dirty="0">
                <a:solidFill>
                  <a:prstClr val="white"/>
                </a:solidFill>
              </a:rPr>
              <a:t> Hijacking NTFS structures</a:t>
            </a:r>
            <a:endParaRPr lang="en-US" sz="2500" dirty="0">
              <a:solidFill>
                <a:srgbClr val="FFCA08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D1F4E7-22B5-4E1C-B17B-D061A2E47961}"/>
              </a:ext>
            </a:extLst>
          </p:cNvPr>
          <p:cNvSpPr/>
          <p:nvPr/>
        </p:nvSpPr>
        <p:spPr>
          <a:xfrm>
            <a:off x="7052757" y="3588922"/>
            <a:ext cx="41476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40" lvl="2" indent="-457200" defTabSz="914400"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+mj-lt"/>
              <a:buAutoNum type="arabicPeriod" startAt="3"/>
            </a:pPr>
            <a:r>
              <a:rPr lang="en-US" sz="2500" dirty="0">
                <a:solidFill>
                  <a:prstClr val="white"/>
                </a:solidFill>
              </a:rPr>
              <a:t> Token Hijacking</a:t>
            </a:r>
            <a:endParaRPr lang="en-US" sz="2500" dirty="0">
              <a:solidFill>
                <a:srgbClr val="FFCA08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20E4F-7F58-4FA1-896D-338F6B0FAE02}"/>
              </a:ext>
            </a:extLst>
          </p:cNvPr>
          <p:cNvSpPr/>
          <p:nvPr/>
        </p:nvSpPr>
        <p:spPr>
          <a:xfrm>
            <a:off x="555171" y="1379126"/>
            <a:ext cx="5477958" cy="314597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CD8DDC-98F9-4900-8AD5-B1205C52F98C}"/>
              </a:ext>
            </a:extLst>
          </p:cNvPr>
          <p:cNvSpPr/>
          <p:nvPr/>
        </p:nvSpPr>
        <p:spPr>
          <a:xfrm>
            <a:off x="6469567" y="1375040"/>
            <a:ext cx="5167262" cy="314597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93A1C7-0396-4A32-BB68-2CEA0FD56CDC}"/>
              </a:ext>
            </a:extLst>
          </p:cNvPr>
          <p:cNvSpPr/>
          <p:nvPr/>
        </p:nvSpPr>
        <p:spPr>
          <a:xfrm>
            <a:off x="6921483" y="1463865"/>
            <a:ext cx="4410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/>
              <a:t>Process Privilege Escalation: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967E1-091A-4445-BB82-546EC0CA6FBC}"/>
              </a:ext>
            </a:extLst>
          </p:cNvPr>
          <p:cNvSpPr/>
          <p:nvPr/>
        </p:nvSpPr>
        <p:spPr>
          <a:xfrm>
            <a:off x="656401" y="1480351"/>
            <a:ext cx="53767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/>
              <a:t>Bypass file sharing access control: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9E8E222-0F17-4548-841B-CC70F40B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8493"/>
            <a:ext cx="11288486" cy="791601"/>
          </a:xfrm>
        </p:spPr>
        <p:txBody>
          <a:bodyPr>
            <a:normAutofit/>
          </a:bodyPr>
          <a:lstStyle/>
          <a:p>
            <a:r>
              <a:rPr lang="en-US" sz="4400" dirty="0"/>
              <a:t>Agenda: Attacks on </a:t>
            </a:r>
            <a:r>
              <a:rPr lang="en-US" sz="4400" dirty="0" err="1"/>
              <a:t>Files+Tokens</a:t>
            </a:r>
            <a:endParaRPr lang="en-US" sz="4400" dirty="0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9901F1B6-839E-462F-909F-12E1D86F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94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C82F61-BE2D-4BFE-8707-AF56447B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05840"/>
            <a:ext cx="10167759" cy="57607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6D249B-8EE5-4968-AE66-09010C1B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904438" cy="903514"/>
          </a:xfrm>
        </p:spPr>
        <p:txBody>
          <a:bodyPr>
            <a:normAutofit/>
          </a:bodyPr>
          <a:lstStyle/>
          <a:p>
            <a:r>
              <a:rPr lang="en-US" sz="4400" dirty="0"/>
              <a:t>Hijacking Attacks on Files structures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395E6-29A6-432A-8854-599D70810BE6}"/>
              </a:ext>
            </a:extLst>
          </p:cNvPr>
          <p:cNvSpPr/>
          <p:nvPr/>
        </p:nvSpPr>
        <p:spPr>
          <a:xfrm>
            <a:off x="3802380" y="2453641"/>
            <a:ext cx="7254240" cy="1036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90C62-158C-46C7-BF9C-08A398F79791}"/>
              </a:ext>
            </a:extLst>
          </p:cNvPr>
          <p:cNvSpPr/>
          <p:nvPr/>
        </p:nvSpPr>
        <p:spPr>
          <a:xfrm>
            <a:off x="-6281" y="2088516"/>
            <a:ext cx="12191999" cy="36512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BCC4CC-2D6B-4624-8F52-1EB287B2F095}"/>
              </a:ext>
            </a:extLst>
          </p:cNvPr>
          <p:cNvSpPr/>
          <p:nvPr/>
        </p:nvSpPr>
        <p:spPr>
          <a:xfrm>
            <a:off x="-6281" y="3565073"/>
            <a:ext cx="4770734" cy="3303813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4CBB4E-C84A-414E-A1F8-67FC6FD1F9FC}"/>
              </a:ext>
            </a:extLst>
          </p:cNvPr>
          <p:cNvSpPr/>
          <p:nvPr/>
        </p:nvSpPr>
        <p:spPr>
          <a:xfrm>
            <a:off x="6283" y="2453640"/>
            <a:ext cx="3735138" cy="1111434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AFDB-CFAD-49AF-8BB1-974858445E12}"/>
              </a:ext>
            </a:extLst>
          </p:cNvPr>
          <p:cNvSpPr/>
          <p:nvPr/>
        </p:nvSpPr>
        <p:spPr>
          <a:xfrm>
            <a:off x="4394339" y="5906045"/>
            <a:ext cx="5003002" cy="366739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4A9B4-D0EC-409E-9FE2-BE27E9EE8FAB}"/>
              </a:ext>
            </a:extLst>
          </p:cNvPr>
          <p:cNvSpPr/>
          <p:nvPr/>
        </p:nvSpPr>
        <p:spPr>
          <a:xfrm>
            <a:off x="4764453" y="3523343"/>
            <a:ext cx="6597189" cy="2382701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6E71F0-D77F-4221-BA44-A45A731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0726879" y="1982255"/>
            <a:ext cx="808873" cy="810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A0FBF-9912-4485-B75B-1A7F46C3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4858AD-6A86-49B8-A89E-AF98DA7F1C8A}"/>
              </a:ext>
            </a:extLst>
          </p:cNvPr>
          <p:cNvSpPr/>
          <p:nvPr/>
        </p:nvSpPr>
        <p:spPr>
          <a:xfrm>
            <a:off x="4582382" y="1894114"/>
            <a:ext cx="3559599" cy="4474029"/>
          </a:xfrm>
          <a:custGeom>
            <a:avLst/>
            <a:gdLst>
              <a:gd name="connsiteX0" fmla="*/ 3266218 w 3559599"/>
              <a:gd name="connsiteY0" fmla="*/ 0 h 4474029"/>
              <a:gd name="connsiteX1" fmla="*/ 3244447 w 3559599"/>
              <a:gd name="connsiteY1" fmla="*/ 1045029 h 4474029"/>
              <a:gd name="connsiteX2" fmla="*/ 44047 w 3559599"/>
              <a:gd name="connsiteY2" fmla="*/ 1066800 h 4474029"/>
              <a:gd name="connsiteX3" fmla="*/ 1382989 w 3559599"/>
              <a:gd name="connsiteY3" fmla="*/ 4474029 h 447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599" h="4474029">
                <a:moveTo>
                  <a:pt x="3266218" y="0"/>
                </a:moveTo>
                <a:cubicBezTo>
                  <a:pt x="3523847" y="433614"/>
                  <a:pt x="3781476" y="867229"/>
                  <a:pt x="3244447" y="1045029"/>
                </a:cubicBezTo>
                <a:cubicBezTo>
                  <a:pt x="2707418" y="1222829"/>
                  <a:pt x="354290" y="495300"/>
                  <a:pt x="44047" y="1066800"/>
                </a:cubicBezTo>
                <a:cubicBezTo>
                  <a:pt x="-266196" y="1638300"/>
                  <a:pt x="1156203" y="3739243"/>
                  <a:pt x="1382989" y="4474029"/>
                </a:cubicBezTo>
              </a:path>
            </a:pathLst>
          </a:custGeom>
          <a:noFill/>
          <a:ln w="254000" cap="rnd">
            <a:solidFill>
              <a:srgbClr val="FF0000">
                <a:alpha val="80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57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C82F61-BE2D-4BFE-8707-AF56447B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05840"/>
            <a:ext cx="10167759" cy="57607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6D249B-8EE5-4968-AE66-09010C1B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904438" cy="903514"/>
          </a:xfrm>
        </p:spPr>
        <p:txBody>
          <a:bodyPr>
            <a:normAutofit/>
          </a:bodyPr>
          <a:lstStyle/>
          <a:p>
            <a:r>
              <a:rPr lang="en-US" sz="4400" dirty="0"/>
              <a:t>Hijacking Attacks on Files structures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23C16-D1B8-4B4B-B51E-18B045F6BDFB}"/>
              </a:ext>
            </a:extLst>
          </p:cNvPr>
          <p:cNvSpPr/>
          <p:nvPr/>
        </p:nvSpPr>
        <p:spPr>
          <a:xfrm>
            <a:off x="4838699" y="3565073"/>
            <a:ext cx="5633357" cy="8273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90C62-158C-46C7-BF9C-08A398F79791}"/>
              </a:ext>
            </a:extLst>
          </p:cNvPr>
          <p:cNvSpPr/>
          <p:nvPr/>
        </p:nvSpPr>
        <p:spPr>
          <a:xfrm>
            <a:off x="-6281" y="2064521"/>
            <a:ext cx="12191999" cy="1440189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4A9B4-D0EC-409E-9FE2-BE27E9EE8FAB}"/>
              </a:ext>
            </a:extLst>
          </p:cNvPr>
          <p:cNvSpPr/>
          <p:nvPr/>
        </p:nvSpPr>
        <p:spPr>
          <a:xfrm>
            <a:off x="-6281" y="4424989"/>
            <a:ext cx="12198281" cy="1856067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Image result for ADFSL conference">
            <a:extLst>
              <a:ext uri="{FF2B5EF4-FFF2-40B4-BE49-F238E27FC236}">
                <a16:creationId xmlns:a16="http://schemas.microsoft.com/office/drawing/2014/main" id="{48A272B5-54B8-42A0-AA6B-125997B89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765" y="3565073"/>
            <a:ext cx="640080" cy="63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FCC102-5827-420A-A124-8C272B9FE976}"/>
              </a:ext>
            </a:extLst>
          </p:cNvPr>
          <p:cNvSpPr/>
          <p:nvPr/>
        </p:nvSpPr>
        <p:spPr>
          <a:xfrm>
            <a:off x="10551095" y="4121043"/>
            <a:ext cx="753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2019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A0FBF-9912-4485-B75B-1A7F46C3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F2AD16-3A01-40B5-AFBA-9ED1EF00842A}"/>
              </a:ext>
            </a:extLst>
          </p:cNvPr>
          <p:cNvSpPr/>
          <p:nvPr/>
        </p:nvSpPr>
        <p:spPr>
          <a:xfrm>
            <a:off x="5546483" y="1915886"/>
            <a:ext cx="2606419" cy="4365171"/>
          </a:xfrm>
          <a:custGeom>
            <a:avLst/>
            <a:gdLst>
              <a:gd name="connsiteX0" fmla="*/ 2334774 w 2606419"/>
              <a:gd name="connsiteY0" fmla="*/ 0 h 4365171"/>
              <a:gd name="connsiteX1" fmla="*/ 2410974 w 2606419"/>
              <a:gd name="connsiteY1" fmla="*/ 1850571 h 4365171"/>
              <a:gd name="connsiteX2" fmla="*/ 135860 w 2606419"/>
              <a:gd name="connsiteY2" fmla="*/ 1970314 h 4365171"/>
              <a:gd name="connsiteX3" fmla="*/ 299146 w 2606419"/>
              <a:gd name="connsiteY3" fmla="*/ 4365171 h 436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6419" h="4365171">
                <a:moveTo>
                  <a:pt x="2334774" y="0"/>
                </a:moveTo>
                <a:cubicBezTo>
                  <a:pt x="2556117" y="761092"/>
                  <a:pt x="2777460" y="1522185"/>
                  <a:pt x="2410974" y="1850571"/>
                </a:cubicBezTo>
                <a:cubicBezTo>
                  <a:pt x="2044488" y="2178957"/>
                  <a:pt x="487831" y="1551214"/>
                  <a:pt x="135860" y="1970314"/>
                </a:cubicBezTo>
                <a:cubicBezTo>
                  <a:pt x="-216111" y="2389414"/>
                  <a:pt x="217503" y="3779157"/>
                  <a:pt x="299146" y="4365171"/>
                </a:cubicBezTo>
              </a:path>
            </a:pathLst>
          </a:custGeom>
          <a:noFill/>
          <a:ln w="254000" cap="rnd">
            <a:solidFill>
              <a:srgbClr val="FF0000">
                <a:alpha val="80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58D073-DD51-477E-BF80-B2A9F341216D}"/>
              </a:ext>
            </a:extLst>
          </p:cNvPr>
          <p:cNvSpPr/>
          <p:nvPr/>
        </p:nvSpPr>
        <p:spPr>
          <a:xfrm>
            <a:off x="-6281" y="3504710"/>
            <a:ext cx="4770734" cy="920278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6428C4-BFD6-4296-B29E-C950DE53F35F}"/>
              </a:ext>
            </a:extLst>
          </p:cNvPr>
          <p:cNvSpPr/>
          <p:nvPr/>
        </p:nvSpPr>
        <p:spPr>
          <a:xfrm>
            <a:off x="67965" y="6272785"/>
            <a:ext cx="4770734" cy="58521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6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C82F61-BE2D-4BFE-8707-AF56447B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05840"/>
            <a:ext cx="10167759" cy="57607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6D249B-8EE5-4968-AE66-09010C1B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904438" cy="903514"/>
          </a:xfrm>
        </p:spPr>
        <p:txBody>
          <a:bodyPr>
            <a:normAutofit/>
          </a:bodyPr>
          <a:lstStyle/>
          <a:p>
            <a:r>
              <a:rPr lang="en-US" sz="4400" dirty="0"/>
              <a:t>Hijacking Attacks on Files structures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1B036-7853-4A49-890C-8014C5DDFA9F}"/>
              </a:ext>
            </a:extLst>
          </p:cNvPr>
          <p:cNvSpPr/>
          <p:nvPr/>
        </p:nvSpPr>
        <p:spPr>
          <a:xfrm>
            <a:off x="4891314" y="5007429"/>
            <a:ext cx="6409146" cy="8708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90C62-158C-46C7-BF9C-08A398F79791}"/>
              </a:ext>
            </a:extLst>
          </p:cNvPr>
          <p:cNvSpPr/>
          <p:nvPr/>
        </p:nvSpPr>
        <p:spPr>
          <a:xfrm>
            <a:off x="-6281" y="2111829"/>
            <a:ext cx="12191999" cy="2793273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BCC4CC-2D6B-4624-8F52-1EB287B2F095}"/>
              </a:ext>
            </a:extLst>
          </p:cNvPr>
          <p:cNvSpPr/>
          <p:nvPr/>
        </p:nvSpPr>
        <p:spPr>
          <a:xfrm>
            <a:off x="-6281" y="4876800"/>
            <a:ext cx="4770734" cy="199208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AFDB-CFAD-49AF-8BB1-974858445E12}"/>
              </a:ext>
            </a:extLst>
          </p:cNvPr>
          <p:cNvSpPr/>
          <p:nvPr/>
        </p:nvSpPr>
        <p:spPr>
          <a:xfrm>
            <a:off x="4394339" y="5906045"/>
            <a:ext cx="5003002" cy="457689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A39C81-E58C-4E03-AC57-37B7FA32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0843408" y="4531914"/>
            <a:ext cx="808873" cy="810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A0FBF-9912-4485-B75B-1A7F46C3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5BE2D63-77D4-41E8-912A-47A14B5911C1}"/>
              </a:ext>
            </a:extLst>
          </p:cNvPr>
          <p:cNvSpPr/>
          <p:nvPr/>
        </p:nvSpPr>
        <p:spPr>
          <a:xfrm>
            <a:off x="5682418" y="1915886"/>
            <a:ext cx="2475471" cy="4452257"/>
          </a:xfrm>
          <a:custGeom>
            <a:avLst/>
            <a:gdLst>
              <a:gd name="connsiteX0" fmla="*/ 2002896 w 2475471"/>
              <a:gd name="connsiteY0" fmla="*/ 0 h 4452257"/>
              <a:gd name="connsiteX1" fmla="*/ 2351239 w 2475471"/>
              <a:gd name="connsiteY1" fmla="*/ 3309257 h 4452257"/>
              <a:gd name="connsiteX2" fmla="*/ 141439 w 2475471"/>
              <a:gd name="connsiteY2" fmla="*/ 3559628 h 4452257"/>
              <a:gd name="connsiteX3" fmla="*/ 217639 w 2475471"/>
              <a:gd name="connsiteY3" fmla="*/ 4452257 h 445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5471" h="4452257">
                <a:moveTo>
                  <a:pt x="2002896" y="0"/>
                </a:moveTo>
                <a:cubicBezTo>
                  <a:pt x="2332189" y="1357993"/>
                  <a:pt x="2661482" y="2715986"/>
                  <a:pt x="2351239" y="3309257"/>
                </a:cubicBezTo>
                <a:cubicBezTo>
                  <a:pt x="2040996" y="3902528"/>
                  <a:pt x="497039" y="3369128"/>
                  <a:pt x="141439" y="3559628"/>
                </a:cubicBezTo>
                <a:cubicBezTo>
                  <a:pt x="-214161" y="3750128"/>
                  <a:pt x="212196" y="4185557"/>
                  <a:pt x="217639" y="4452257"/>
                </a:cubicBezTo>
              </a:path>
            </a:pathLst>
          </a:custGeom>
          <a:noFill/>
          <a:ln w="254000" cap="rnd">
            <a:solidFill>
              <a:srgbClr val="FF0000">
                <a:alpha val="80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75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DC82F61-BE2D-4BFE-8707-AF56447B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005840"/>
            <a:ext cx="10167759" cy="57607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6D249B-8EE5-4968-AE66-09010C1B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904438" cy="903514"/>
          </a:xfrm>
        </p:spPr>
        <p:txBody>
          <a:bodyPr>
            <a:normAutofit/>
          </a:bodyPr>
          <a:lstStyle/>
          <a:p>
            <a:r>
              <a:rPr lang="en-US" sz="4400" dirty="0"/>
              <a:t>Hijacking Attacks on Files structures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1B036-7853-4A49-890C-8014C5DDFA9F}"/>
              </a:ext>
            </a:extLst>
          </p:cNvPr>
          <p:cNvSpPr/>
          <p:nvPr/>
        </p:nvSpPr>
        <p:spPr>
          <a:xfrm>
            <a:off x="4891314" y="5007429"/>
            <a:ext cx="6409146" cy="8708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90C62-158C-46C7-BF9C-08A398F79791}"/>
              </a:ext>
            </a:extLst>
          </p:cNvPr>
          <p:cNvSpPr/>
          <p:nvPr/>
        </p:nvSpPr>
        <p:spPr>
          <a:xfrm>
            <a:off x="-6281" y="750076"/>
            <a:ext cx="12191999" cy="170356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BCC4CC-2D6B-4624-8F52-1EB287B2F095}"/>
              </a:ext>
            </a:extLst>
          </p:cNvPr>
          <p:cNvSpPr/>
          <p:nvPr/>
        </p:nvSpPr>
        <p:spPr>
          <a:xfrm>
            <a:off x="-6281" y="3565073"/>
            <a:ext cx="4770734" cy="3303813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4CBB4E-C84A-414E-A1F8-67FC6FD1F9FC}"/>
              </a:ext>
            </a:extLst>
          </p:cNvPr>
          <p:cNvSpPr/>
          <p:nvPr/>
        </p:nvSpPr>
        <p:spPr>
          <a:xfrm>
            <a:off x="6283" y="2453640"/>
            <a:ext cx="3735138" cy="1111434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AFDB-CFAD-49AF-8BB1-974858445E12}"/>
              </a:ext>
            </a:extLst>
          </p:cNvPr>
          <p:cNvSpPr/>
          <p:nvPr/>
        </p:nvSpPr>
        <p:spPr>
          <a:xfrm>
            <a:off x="4394339" y="5906045"/>
            <a:ext cx="5003002" cy="860515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4A9B4-D0EC-409E-9FE2-BE27E9EE8FAB}"/>
              </a:ext>
            </a:extLst>
          </p:cNvPr>
          <p:cNvSpPr/>
          <p:nvPr/>
        </p:nvSpPr>
        <p:spPr>
          <a:xfrm>
            <a:off x="4764453" y="3592288"/>
            <a:ext cx="7427547" cy="1382538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A39C81-E58C-4E03-AC57-37B7FA32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0901599" y="4531914"/>
            <a:ext cx="808873" cy="810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A0FBF-9912-4485-B75B-1A7F46C3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077C4-AE0C-4CBB-9731-CD4AC1AA322B}"/>
              </a:ext>
            </a:extLst>
          </p:cNvPr>
          <p:cNvSpPr/>
          <p:nvPr/>
        </p:nvSpPr>
        <p:spPr>
          <a:xfrm>
            <a:off x="130629" y="6037461"/>
            <a:ext cx="11947764" cy="677108"/>
          </a:xfrm>
          <a:prstGeom prst="rect">
            <a:avLst/>
          </a:prstGeom>
          <a:solidFill>
            <a:schemeClr val="bg1"/>
          </a:solidFill>
          <a:ln w="1905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Hijacking FILE_OBJECT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MemoryRanger Prevents Hijacking FILE_OBJECT Structures in Windows Kernel      			      </a:t>
            </a:r>
            <a:r>
              <a:rPr lang="en-US" dirty="0">
                <a:hlinkClick r:id="rId4"/>
              </a:rPr>
              <a:t>https://igorkorkin.blogspot.com/2019/04/memoryranger-prevents-hijacking.html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395E6-29A6-432A-8854-599D70810BE6}"/>
              </a:ext>
            </a:extLst>
          </p:cNvPr>
          <p:cNvSpPr/>
          <p:nvPr/>
        </p:nvSpPr>
        <p:spPr>
          <a:xfrm>
            <a:off x="3802380" y="2453641"/>
            <a:ext cx="7254240" cy="10363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6E71F0-D77F-4221-BA44-A45A7319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0726879" y="1982255"/>
            <a:ext cx="808873" cy="81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75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7D7CE-F3E8-4024-9F81-B099F002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13050"/>
            <a:ext cx="10058400" cy="1231900"/>
          </a:xfrm>
        </p:spPr>
        <p:txBody>
          <a:bodyPr>
            <a:normAutofit/>
          </a:bodyPr>
          <a:lstStyle/>
          <a:p>
            <a:r>
              <a:rPr lang="en-US" sz="5000" dirty="0"/>
              <a:t>Handle hijacking Attack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45628-88C7-4516-891B-E0CD24FA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8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D249B-8EE5-4968-AE66-09010C1B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904438" cy="90351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Handle hijacking</a:t>
            </a:r>
            <a:r>
              <a:rPr lang="ru-RU" sz="4400" dirty="0"/>
              <a:t> </a:t>
            </a:r>
            <a:r>
              <a:rPr lang="en-US" sz="4400" dirty="0"/>
              <a:t>Attack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339E9-CE0E-4268-9C84-8A135687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1005840"/>
            <a:ext cx="10167760" cy="57607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890C62-158C-46C7-BF9C-08A398F79791}"/>
              </a:ext>
            </a:extLst>
          </p:cNvPr>
          <p:cNvSpPr/>
          <p:nvPr/>
        </p:nvSpPr>
        <p:spPr>
          <a:xfrm>
            <a:off x="-6281" y="750076"/>
            <a:ext cx="12191999" cy="170356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BCC4CC-2D6B-4624-8F52-1EB287B2F095}"/>
              </a:ext>
            </a:extLst>
          </p:cNvPr>
          <p:cNvSpPr/>
          <p:nvPr/>
        </p:nvSpPr>
        <p:spPr>
          <a:xfrm>
            <a:off x="-6281" y="3565073"/>
            <a:ext cx="4770734" cy="3303813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4CBB4E-C84A-414E-A1F8-67FC6FD1F9FC}"/>
              </a:ext>
            </a:extLst>
          </p:cNvPr>
          <p:cNvSpPr/>
          <p:nvPr/>
        </p:nvSpPr>
        <p:spPr>
          <a:xfrm>
            <a:off x="91439" y="2453640"/>
            <a:ext cx="3649981" cy="1111434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AFDB-CFAD-49AF-8BB1-974858445E12}"/>
              </a:ext>
            </a:extLst>
          </p:cNvPr>
          <p:cNvSpPr/>
          <p:nvPr/>
        </p:nvSpPr>
        <p:spPr>
          <a:xfrm>
            <a:off x="4394339" y="3565072"/>
            <a:ext cx="7003004" cy="3271755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395E6-29A6-432A-8854-599D70810BE6}"/>
              </a:ext>
            </a:extLst>
          </p:cNvPr>
          <p:cNvSpPr/>
          <p:nvPr/>
        </p:nvSpPr>
        <p:spPr>
          <a:xfrm>
            <a:off x="3870960" y="2412274"/>
            <a:ext cx="7185660" cy="1152797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27C01957-535B-445D-ABE6-B5FC3B0E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50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5EBD3-7C5E-41D5-A573-91BEDB8B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Kernel handle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BA48E-6098-4B6C-9D71-58999D88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0B76E-5EAE-4063-8159-D24CD4BC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1" y="1231900"/>
            <a:ext cx="9979551" cy="52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31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4305CB-B3EF-4DAC-A63F-5120CDAE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Handle Table hijacking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90727C-6A71-4B28-AABB-05E8541B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08186-4C15-4732-B06A-F6634F0C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" y="1133856"/>
            <a:ext cx="9738360" cy="55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59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4305CB-B3EF-4DAC-A63F-5120CDAE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Handle Table hijacking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2A648-8F0C-422D-881C-88F57599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2F6C6-DFCC-42D2-B6DE-B1DED245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29020"/>
            <a:ext cx="12192000" cy="55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9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1A4799-D1C5-448B-96D6-AD36BA4C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29020"/>
            <a:ext cx="12192000" cy="55088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4305CB-B3EF-4DAC-A63F-5120CDAE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Handle Table hijacking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2A648-8F0C-422D-881C-88F57599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6A10A8-79AA-4973-8B64-C2BD4FFF3C9B}"/>
              </a:ext>
            </a:extLst>
          </p:cNvPr>
          <p:cNvCxnSpPr>
            <a:cxnSpLocks/>
          </p:cNvCxnSpPr>
          <p:nvPr/>
        </p:nvCxnSpPr>
        <p:spPr>
          <a:xfrm>
            <a:off x="1686296" y="2154282"/>
            <a:ext cx="0" cy="3904979"/>
          </a:xfrm>
          <a:prstGeom prst="straightConnector1">
            <a:avLst/>
          </a:prstGeom>
          <a:ln w="254000" cap="rnd">
            <a:solidFill>
              <a:srgbClr val="00B0F0">
                <a:alpha val="80000"/>
              </a:srgb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8685BA-D79F-4430-A7B4-5FA7B8A17BA5}"/>
              </a:ext>
            </a:extLst>
          </p:cNvPr>
          <p:cNvSpPr/>
          <p:nvPr/>
        </p:nvSpPr>
        <p:spPr>
          <a:xfrm>
            <a:off x="2316480" y="2236124"/>
            <a:ext cx="6003876" cy="3843547"/>
          </a:xfrm>
          <a:custGeom>
            <a:avLst/>
            <a:gdLst>
              <a:gd name="connsiteX0" fmla="*/ 5670751 w 6127268"/>
              <a:gd name="connsiteY0" fmla="*/ 0 h 3915784"/>
              <a:gd name="connsiteX1" fmla="*/ 5659993 w 6127268"/>
              <a:gd name="connsiteY1" fmla="*/ 1936377 h 3915784"/>
              <a:gd name="connsiteX2" fmla="*/ 840567 w 6127268"/>
              <a:gd name="connsiteY2" fmla="*/ 2926080 h 3915784"/>
              <a:gd name="connsiteX3" fmla="*/ 1471 w 6127268"/>
              <a:gd name="connsiteY3" fmla="*/ 3915784 h 391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7268" h="3915784">
                <a:moveTo>
                  <a:pt x="5670751" y="0"/>
                </a:moveTo>
                <a:cubicBezTo>
                  <a:pt x="6067887" y="724348"/>
                  <a:pt x="6465024" y="1448697"/>
                  <a:pt x="5659993" y="1936377"/>
                </a:cubicBezTo>
                <a:cubicBezTo>
                  <a:pt x="4854962" y="2424057"/>
                  <a:pt x="1783654" y="2596179"/>
                  <a:pt x="840567" y="2926080"/>
                </a:cubicBezTo>
                <a:cubicBezTo>
                  <a:pt x="-102520" y="3255981"/>
                  <a:pt x="6850" y="3576918"/>
                  <a:pt x="1471" y="3915784"/>
                </a:cubicBezTo>
              </a:path>
            </a:pathLst>
          </a:custGeom>
          <a:noFill/>
          <a:ln w="254000" cap="rnd">
            <a:solidFill>
              <a:srgbClr val="FF0000">
                <a:alpha val="80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514" y="38493"/>
            <a:ext cx="11288486" cy="791601"/>
          </a:xfrm>
        </p:spPr>
        <p:txBody>
          <a:bodyPr>
            <a:normAutofit/>
          </a:bodyPr>
          <a:lstStyle/>
          <a:p>
            <a:r>
              <a:rPr lang="en-US" sz="4400" dirty="0"/>
              <a:t>Agenda: Attacks on </a:t>
            </a:r>
            <a:r>
              <a:rPr lang="en-US" sz="4400" dirty="0" err="1"/>
              <a:t>Files+Tokens</a:t>
            </a:r>
            <a:r>
              <a:rPr lang="en-US" sz="4400" dirty="0"/>
              <a:t> &amp; MemoryRanger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570360"/>
            <a:ext cx="11865429" cy="880775"/>
          </a:xfrm>
        </p:spPr>
        <p:txBody>
          <a:bodyPr>
            <a:normAutofit/>
          </a:bodyPr>
          <a:lstStyle/>
          <a:p>
            <a:pPr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800" dirty="0"/>
              <a:t> Three attacks on kernel memory data:</a:t>
            </a:r>
          </a:p>
          <a:p>
            <a:pPr marL="0" indent="0">
              <a:lnSpc>
                <a:spcPct val="10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 marL="0" indent="0"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 marL="0" indent="0"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 marL="0" indent="0"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2400" dirty="0"/>
          </a:p>
          <a:p>
            <a:pPr>
              <a:lnSpc>
                <a:spcPct val="180000"/>
              </a:lnSpc>
              <a:buClr>
                <a:schemeClr val="accent1">
                  <a:lumMod val="60000"/>
                  <a:lumOff val="40000"/>
                </a:schemeClr>
              </a:buClr>
            </a:pPr>
            <a:endParaRPr lang="en-US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45AA7-1504-4102-B572-B961575E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53" y="2116206"/>
            <a:ext cx="4351787" cy="1408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4D0A1-6AA1-4BDD-AFEC-79D1802A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718" y="2115114"/>
            <a:ext cx="4441371" cy="13763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4F1F50-6E98-4919-9A82-B9EF84604C93}"/>
              </a:ext>
            </a:extLst>
          </p:cNvPr>
          <p:cNvSpPr/>
          <p:nvPr/>
        </p:nvSpPr>
        <p:spPr>
          <a:xfrm>
            <a:off x="667476" y="3505955"/>
            <a:ext cx="515882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40" lvl="2" indent="-457200" defTabSz="914400"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+mj-lt"/>
              <a:buAutoNum type="arabicPeriod"/>
            </a:pPr>
            <a:r>
              <a:rPr lang="en-US" sz="2500" dirty="0">
                <a:solidFill>
                  <a:prstClr val="white"/>
                </a:solidFill>
              </a:rPr>
              <a:t> Handle Table Hijacking</a:t>
            </a:r>
          </a:p>
          <a:p>
            <a:pPr marL="1005840" lvl="2" indent="-457200" defTabSz="914400"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+mj-lt"/>
              <a:buAutoNum type="arabicPeriod"/>
            </a:pPr>
            <a:r>
              <a:rPr lang="en-US" sz="2500" dirty="0">
                <a:solidFill>
                  <a:prstClr val="white"/>
                </a:solidFill>
              </a:rPr>
              <a:t> Hijacking NTFS structures</a:t>
            </a:r>
            <a:endParaRPr lang="en-US" sz="2500" dirty="0">
              <a:solidFill>
                <a:srgbClr val="FFCA08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D1F4E7-22B5-4E1C-B17B-D061A2E47961}"/>
              </a:ext>
            </a:extLst>
          </p:cNvPr>
          <p:cNvSpPr/>
          <p:nvPr/>
        </p:nvSpPr>
        <p:spPr>
          <a:xfrm>
            <a:off x="7052757" y="3588922"/>
            <a:ext cx="41476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5840" lvl="2" indent="-457200" defTabSz="914400"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+mj-lt"/>
              <a:buAutoNum type="arabicPeriod" startAt="3"/>
            </a:pPr>
            <a:r>
              <a:rPr lang="en-US" sz="2500" dirty="0">
                <a:solidFill>
                  <a:prstClr val="white"/>
                </a:solidFill>
              </a:rPr>
              <a:t> Token Hijacking</a:t>
            </a:r>
            <a:endParaRPr lang="en-US" sz="2500" dirty="0">
              <a:solidFill>
                <a:srgbClr val="FFCA08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20E4F-7F58-4FA1-896D-338F6B0FAE02}"/>
              </a:ext>
            </a:extLst>
          </p:cNvPr>
          <p:cNvSpPr/>
          <p:nvPr/>
        </p:nvSpPr>
        <p:spPr>
          <a:xfrm>
            <a:off x="555171" y="1379126"/>
            <a:ext cx="5477958" cy="314597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CD8DDC-98F9-4900-8AD5-B1205C52F98C}"/>
              </a:ext>
            </a:extLst>
          </p:cNvPr>
          <p:cNvSpPr/>
          <p:nvPr/>
        </p:nvSpPr>
        <p:spPr>
          <a:xfrm>
            <a:off x="6469567" y="1375040"/>
            <a:ext cx="5167262" cy="314597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93A1C7-0396-4A32-BB68-2CEA0FD56CDC}"/>
              </a:ext>
            </a:extLst>
          </p:cNvPr>
          <p:cNvSpPr/>
          <p:nvPr/>
        </p:nvSpPr>
        <p:spPr>
          <a:xfrm>
            <a:off x="6921483" y="1463865"/>
            <a:ext cx="4410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/>
              <a:t>Process Privilege Escalation: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967E1-091A-4445-BB82-546EC0CA6FBC}"/>
              </a:ext>
            </a:extLst>
          </p:cNvPr>
          <p:cNvSpPr/>
          <p:nvPr/>
        </p:nvSpPr>
        <p:spPr>
          <a:xfrm>
            <a:off x="656401" y="1480351"/>
            <a:ext cx="53767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/>
              <a:t>Bypass file sharing access control: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38356A-B742-462E-8E7F-A301612AE6E6}"/>
              </a:ext>
            </a:extLst>
          </p:cNvPr>
          <p:cNvSpPr/>
          <p:nvPr/>
        </p:nvSpPr>
        <p:spPr>
          <a:xfrm>
            <a:off x="255814" y="4700478"/>
            <a:ext cx="7244443" cy="1794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defTabSz="914400">
              <a:lnSpc>
                <a:spcPct val="180000"/>
              </a:lnSpc>
              <a:spcBef>
                <a:spcPts val="1200"/>
              </a:spcBef>
              <a:buClr>
                <a:srgbClr val="FFCA08">
                  <a:lumMod val="60000"/>
                  <a:lumOff val="40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sz="2800" dirty="0">
                <a:solidFill>
                  <a:prstClr val="white"/>
                </a:solidFill>
              </a:rPr>
              <a:t>MemoryRanger blocks kernel attacks:</a:t>
            </a:r>
          </a:p>
          <a:p>
            <a:pPr marL="274320" lvl="1" indent="-182880" defTabSz="91440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</a:rPr>
              <a:t> It runs drivers in isolated kernel enclaves</a:t>
            </a:r>
          </a:p>
          <a:p>
            <a:pPr marL="274320" lvl="1" indent="-182880" defTabSz="91440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rgbClr val="FFCA08">
                  <a:lumMod val="60000"/>
                  <a:lumOff val="40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</a:rPr>
              <a:t> It includes a</a:t>
            </a:r>
            <a:r>
              <a:rPr lang="en-US" sz="2500" dirty="0">
                <a:solidFill>
                  <a:prstClr val="white"/>
                </a:solidFill>
              </a:rPr>
              <a:t> new feature:  Data-Only Enclave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F691E-1FDB-4303-87F8-2C36E66C1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57" y="4618493"/>
            <a:ext cx="4479029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35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7006D8-DADE-42FB-B3A7-BE09D86F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Handle Table hijacking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06496-77E1-432F-A6F0-2427317B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AEF64-9041-4A3F-B319-CCDDE05E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005840"/>
            <a:ext cx="6512544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35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7006D8-DADE-42FB-B3A7-BE09D86F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Handle Table hijacking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06496-77E1-432F-A6F0-2427317B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6F906-7CF8-4684-8C4C-6BA68427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005840"/>
            <a:ext cx="6371655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3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7006D8-DADE-42FB-B3A7-BE09D86F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Handle Table hijacking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06496-77E1-432F-A6F0-2427317B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917D7B-20D8-4ED4-A5B7-9DF57B39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005840"/>
            <a:ext cx="11980991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28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251884" y="2777423"/>
            <a:ext cx="7893144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3" action="ppaction://hlinkfile"/>
              </a:rPr>
              <a:t>Demo#1: Handle Table hijacking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4434121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4"/>
              </a:rPr>
              <a:t>https://www.youtube.com/embed/5NNSXfTRtiQ?vq=hd1440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29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8420C-F2C1-4815-BDA9-E57025F1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87089"/>
            <a:ext cx="9674353" cy="763274"/>
          </a:xfrm>
        </p:spPr>
        <p:txBody>
          <a:bodyPr>
            <a:normAutofit/>
          </a:bodyPr>
          <a:lstStyle/>
          <a:p>
            <a:r>
              <a:rPr lang="en-US" sz="4400" dirty="0"/>
              <a:t>How to prevent the Handle hijacking?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41A7D-AB73-459A-9EFB-7525CCD4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9F54A20-FAA6-49B6-BC0F-EB6845A63A46}"/>
              </a:ext>
            </a:extLst>
          </p:cNvPr>
          <p:cNvSpPr txBox="1">
            <a:spLocks/>
          </p:cNvSpPr>
          <p:nvPr/>
        </p:nvSpPr>
        <p:spPr>
          <a:xfrm>
            <a:off x="340362" y="843435"/>
            <a:ext cx="10610666" cy="9367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 We have to block  WRITE  access to the ObjectPointerBits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We have to grant  READ  access to the whole Handle Table for all drivers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2703E-7154-4BBD-8E96-BBB6E971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1" y="1903614"/>
            <a:ext cx="6583680" cy="38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14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8420C-F2C1-4815-BDA9-E57025F1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87089"/>
            <a:ext cx="9674353" cy="763274"/>
          </a:xfrm>
        </p:spPr>
        <p:txBody>
          <a:bodyPr>
            <a:normAutofit/>
          </a:bodyPr>
          <a:lstStyle/>
          <a:p>
            <a:r>
              <a:rPr lang="en-US" sz="4400" dirty="0"/>
              <a:t>How to prevent the Handle hijacking?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41A7D-AB73-459A-9EFB-7525CCD4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4D1EE-AA6F-4DC6-9995-28ED55E3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92" y="1780189"/>
            <a:ext cx="6876616" cy="4846320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47F05C7-0033-4373-B2E6-517016165BA9}"/>
              </a:ext>
            </a:extLst>
          </p:cNvPr>
          <p:cNvSpPr txBox="1">
            <a:spLocks/>
          </p:cNvSpPr>
          <p:nvPr/>
        </p:nvSpPr>
        <p:spPr>
          <a:xfrm>
            <a:off x="340362" y="843435"/>
            <a:ext cx="10610666" cy="9367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 We have to block  WRITE  access to the ObjectPointerBits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We have to grant  READ  access to the whole Handle Table for all drivers</a:t>
            </a:r>
          </a:p>
        </p:txBody>
      </p:sp>
    </p:spTree>
    <p:extLst>
      <p:ext uri="{BB962C8B-B14F-4D97-AF65-F5344CB8AC3E}">
        <p14:creationId xmlns:p14="http://schemas.microsoft.com/office/powerpoint/2010/main" val="55515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D36784-079E-4990-A87E-6F7277CB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770611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MemoryRanger isolates Drivers by </a:t>
            </a:r>
            <a:br>
              <a:rPr lang="en-US" sz="4400" dirty="0"/>
            </a:br>
            <a:r>
              <a:rPr lang="en-US" sz="4400" dirty="0"/>
              <a:t>running drivers in Separate Kernel 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05A06-6C94-411C-B791-3FD062AF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A591-F4FF-4FFD-B0C5-19C891CFDC8E}"/>
              </a:ext>
            </a:extLst>
          </p:cNvPr>
          <p:cNvSpPr/>
          <p:nvPr/>
        </p:nvSpPr>
        <p:spPr>
          <a:xfrm>
            <a:off x="97971" y="5744371"/>
            <a:ext cx="11887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MemoryRanger and Enclaves details are here: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(2019)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hlinkClick r:id="rId2"/>
              </a:rPr>
              <a:t>https://igorkorkin.blogspot.com/2019/04/memoryranger-prevents-hijacking.html</a:t>
            </a:r>
            <a:endParaRPr lang="en-US" sz="2000" dirty="0"/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(2018)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hlinkClick r:id="rId3"/>
              </a:rPr>
              <a:t>https://igorkorkin.blogspot.com/2018/12/divide-et-impera-memoryranger-runs.html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80F3BB-4F4E-4C5A-BAC5-CB4C9F2B8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102" y="1744207"/>
            <a:ext cx="7809610" cy="38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45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18A6A-341B-4712-9ED5-E12E382F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996696"/>
            <a:ext cx="11978640" cy="576161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693E2FD2-CF3B-4438-995A-88459072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29"/>
            <a:ext cx="12192000" cy="892629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Memory Map: MemoryRanger Prevents Handle hijacking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1AFAA-33BF-4B2E-8371-834EF75A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8705A-A7D0-4624-A582-6D90F6EE5585}"/>
              </a:ext>
            </a:extLst>
          </p:cNvPr>
          <p:cNvSpPr/>
          <p:nvPr/>
        </p:nvSpPr>
        <p:spPr>
          <a:xfrm>
            <a:off x="6096000" y="1023258"/>
            <a:ext cx="6096000" cy="5834741"/>
          </a:xfrm>
          <a:prstGeom prst="rect">
            <a:avLst/>
          </a:prstGeom>
          <a:solidFill>
            <a:schemeClr val="bg1">
              <a:lumMod val="95000"/>
              <a:lumOff val="5000"/>
              <a:alpha val="7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B3AF5A-6B37-4CFC-B023-47E6434A4A86}"/>
              </a:ext>
            </a:extLst>
          </p:cNvPr>
          <p:cNvSpPr/>
          <p:nvPr/>
        </p:nvSpPr>
        <p:spPr>
          <a:xfrm>
            <a:off x="3428998" y="2993571"/>
            <a:ext cx="2416632" cy="2786743"/>
          </a:xfrm>
          <a:prstGeom prst="rect">
            <a:avLst/>
          </a:prstGeom>
          <a:solidFill>
            <a:schemeClr val="bg1">
              <a:lumMod val="95000"/>
              <a:lumOff val="5000"/>
              <a:alpha val="7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90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6A0212-FB14-4B7B-860D-CA5D1091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996696"/>
            <a:ext cx="11978640" cy="576161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693E2FD2-CF3B-4438-995A-88459072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29"/>
            <a:ext cx="12192000" cy="892629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Memory Map: MemoryRanger Prevents Handle hijacking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1AFAA-33BF-4B2E-8371-834EF75A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8705A-A7D0-4624-A582-6D90F6EE5585}"/>
              </a:ext>
            </a:extLst>
          </p:cNvPr>
          <p:cNvSpPr/>
          <p:nvPr/>
        </p:nvSpPr>
        <p:spPr>
          <a:xfrm>
            <a:off x="7772400" y="3015343"/>
            <a:ext cx="1121231" cy="2764971"/>
          </a:xfrm>
          <a:prstGeom prst="rect">
            <a:avLst/>
          </a:prstGeom>
          <a:solidFill>
            <a:schemeClr val="bg1">
              <a:lumMod val="95000"/>
              <a:lumOff val="5000"/>
              <a:alpha val="7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E4EA73-99A5-4159-B4D5-19027AF7D0A9}"/>
              </a:ext>
            </a:extLst>
          </p:cNvPr>
          <p:cNvSpPr/>
          <p:nvPr/>
        </p:nvSpPr>
        <p:spPr>
          <a:xfrm>
            <a:off x="10920545" y="3331029"/>
            <a:ext cx="1121231" cy="2449285"/>
          </a:xfrm>
          <a:prstGeom prst="rect">
            <a:avLst/>
          </a:prstGeom>
          <a:solidFill>
            <a:schemeClr val="bg1">
              <a:lumMod val="95000"/>
              <a:lumOff val="5000"/>
              <a:alpha val="7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FC9B3-5E2B-43DD-8665-F6C56E70887B}"/>
              </a:ext>
            </a:extLst>
          </p:cNvPr>
          <p:cNvSpPr/>
          <p:nvPr/>
        </p:nvSpPr>
        <p:spPr>
          <a:xfrm>
            <a:off x="4786441" y="3015343"/>
            <a:ext cx="1121231" cy="2764971"/>
          </a:xfrm>
          <a:prstGeom prst="rect">
            <a:avLst/>
          </a:prstGeom>
          <a:solidFill>
            <a:schemeClr val="bg1">
              <a:lumMod val="95000"/>
              <a:lumOff val="5000"/>
              <a:alpha val="7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1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693E2FD2-CF3B-4438-995A-88459072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29"/>
            <a:ext cx="12192000" cy="892629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Memory Map: MemoryRanger Prevents Handle hijacking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D9D08-A48C-4F16-AD9E-31FEE6FA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996696"/>
            <a:ext cx="11978640" cy="57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3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26573-5AFE-4C14-9971-57212AEB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42589-BAE1-4DC6-A259-FA51487A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934"/>
            <a:ext cx="12192000" cy="123190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Previous research on MemoryRanger: </a:t>
            </a:r>
            <a:r>
              <a:rPr lang="en-US" sz="4400" dirty="0" err="1"/>
              <a:t>papers+Slides+demos</a:t>
            </a:r>
            <a:r>
              <a:rPr lang="en-US" sz="4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C0CE6-B3BB-4F9D-8614-3AF4577C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959" y="1680787"/>
            <a:ext cx="4882605" cy="27464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53D6D-A323-44D2-BCC0-A1747B05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5" y="1680787"/>
            <a:ext cx="4882604" cy="27464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52C5F-92AE-403B-801D-95BB482D073F}"/>
              </a:ext>
            </a:extLst>
          </p:cNvPr>
          <p:cNvSpPr/>
          <p:nvPr/>
        </p:nvSpPr>
        <p:spPr>
          <a:xfrm>
            <a:off x="6588960" y="4875158"/>
            <a:ext cx="47843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(2019) MemoryRanger Prevents Hijacking FILE_OBJECT Structures in Windows Kernel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https://igorkorkin.blogspot.com/2019/04/memoryranger-prevents-hijacking.html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365B92-DC2F-429F-8F01-3FAB07BC8D72}"/>
              </a:ext>
            </a:extLst>
          </p:cNvPr>
          <p:cNvSpPr/>
          <p:nvPr/>
        </p:nvSpPr>
        <p:spPr>
          <a:xfrm>
            <a:off x="626355" y="4875158"/>
            <a:ext cx="49766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(2018) Divide et </a:t>
            </a:r>
            <a:r>
              <a:rPr lang="en-US" dirty="0" err="1"/>
              <a:t>Impera</a:t>
            </a:r>
            <a:r>
              <a:rPr lang="en-US" dirty="0"/>
              <a:t>: MemoryRanger Runs Drivers in Isolated Kernel Spaces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https://igorkorkin.blogspot.com/2018/12/divide-et-impera-memoryranger-runs.html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96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693E2FD2-CF3B-4438-995A-88459072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29"/>
            <a:ext cx="12192000" cy="892629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Memory Map: MemoryRanger Prevents Handle hijacking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1AFAA-33BF-4B2E-8371-834EF75A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46239C4-E339-454B-B715-62ECEB95DE2D}"/>
              </a:ext>
            </a:extLst>
          </p:cNvPr>
          <p:cNvSpPr/>
          <p:nvPr/>
        </p:nvSpPr>
        <p:spPr>
          <a:xfrm>
            <a:off x="9458938" y="3766452"/>
            <a:ext cx="2524452" cy="2590803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D9D08-A48C-4F16-AD9E-31FEE6FA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996696"/>
            <a:ext cx="11978640" cy="57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1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396240" y="1687762"/>
            <a:ext cx="11376660" cy="2244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hlinkClick r:id="rId3" action="ppaction://hlinkfile"/>
              </a:rPr>
              <a:t>Demo#2: prevention OF Handle Table hijacking</a:t>
            </a:r>
            <a:endParaRPr lang="en-US" sz="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991403" y="4434121"/>
            <a:ext cx="107225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4"/>
              </a:rPr>
              <a:t>https://www.youtube.com/embed/5Pz-IXvQDiY?vq=hd1440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94025-1A9B-483E-9CD3-0BCAF73B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5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A76DF-02D2-4016-8C75-A2B351BA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3FC18-85DF-4ABD-99D4-AAC4D7626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0"/>
            <a:ext cx="1078911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50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A76DF-02D2-4016-8C75-A2B351BA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BC1F698-5441-4E6D-95FD-C51B51DDBD57}"/>
              </a:ext>
            </a:extLst>
          </p:cNvPr>
          <p:cNvSpPr/>
          <p:nvPr/>
        </p:nvSpPr>
        <p:spPr>
          <a:xfrm>
            <a:off x="6944341" y="3537858"/>
            <a:ext cx="1828800" cy="182880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1A57E-6F6A-4515-A3CD-09FC8AEE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0"/>
            <a:ext cx="1078911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7D7CE-F3E8-4024-9F81-B099F002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3181611"/>
            <a:ext cx="10058400" cy="1231900"/>
          </a:xfrm>
        </p:spPr>
        <p:txBody>
          <a:bodyPr>
            <a:normAutofit/>
          </a:bodyPr>
          <a:lstStyle/>
          <a:p>
            <a:r>
              <a:rPr lang="en-US" sz="5000" dirty="0"/>
              <a:t>hijacking NTFS data structures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EFC0C-B77D-45AC-8EAE-1F93D15D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1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D249B-8EE5-4968-AE66-09010C1B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904438" cy="903514"/>
          </a:xfrm>
        </p:spPr>
        <p:txBody>
          <a:bodyPr>
            <a:normAutofit/>
          </a:bodyPr>
          <a:lstStyle/>
          <a:p>
            <a:r>
              <a:rPr lang="en-US" sz="4400" dirty="0"/>
              <a:t>Hijacking Attacks on Files structures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339E9-CE0E-4268-9C84-8A135687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1005840"/>
            <a:ext cx="10167760" cy="5760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51B036-7853-4A49-890C-8014C5DDFA9F}"/>
              </a:ext>
            </a:extLst>
          </p:cNvPr>
          <p:cNvSpPr/>
          <p:nvPr/>
        </p:nvSpPr>
        <p:spPr>
          <a:xfrm>
            <a:off x="4891314" y="5007429"/>
            <a:ext cx="6409146" cy="870857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90C62-158C-46C7-BF9C-08A398F79791}"/>
              </a:ext>
            </a:extLst>
          </p:cNvPr>
          <p:cNvSpPr/>
          <p:nvPr/>
        </p:nvSpPr>
        <p:spPr>
          <a:xfrm>
            <a:off x="-6281" y="750076"/>
            <a:ext cx="12191999" cy="418708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BCC4CC-2D6B-4624-8F52-1EB287B2F095}"/>
              </a:ext>
            </a:extLst>
          </p:cNvPr>
          <p:cNvSpPr/>
          <p:nvPr/>
        </p:nvSpPr>
        <p:spPr>
          <a:xfrm>
            <a:off x="-6281" y="4937163"/>
            <a:ext cx="4770734" cy="1931724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DAFDB-CFAD-49AF-8BB1-974858445E12}"/>
              </a:ext>
            </a:extLst>
          </p:cNvPr>
          <p:cNvSpPr/>
          <p:nvPr/>
        </p:nvSpPr>
        <p:spPr>
          <a:xfrm>
            <a:off x="4394339" y="5906045"/>
            <a:ext cx="5003002" cy="930782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A0FBF-9912-4485-B75B-1A7F46C3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793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14BC16-346F-4402-BAA8-78C7F785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0"/>
            <a:ext cx="11519263" cy="957943"/>
          </a:xfrm>
        </p:spPr>
        <p:txBody>
          <a:bodyPr>
            <a:normAutofit/>
          </a:bodyPr>
          <a:lstStyle/>
          <a:p>
            <a:r>
              <a:rPr lang="en-US" sz="4400" cap="none" dirty="0"/>
              <a:t>NTFS DATA STRUCTURES</a:t>
            </a: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832439-7288-4CDD-8CA6-DF9F7293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A5FE9-34C8-47E1-A790-C2AD576B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966"/>
            <a:ext cx="12192000" cy="482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16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60C79B-8FFD-4717-AC6B-711A24E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914400"/>
          </a:xfrm>
        </p:spPr>
        <p:txBody>
          <a:bodyPr>
            <a:normAutofit/>
          </a:bodyPr>
          <a:lstStyle/>
          <a:p>
            <a:r>
              <a:rPr lang="en-US" sz="4400" dirty="0"/>
              <a:t>Hijacking NTFS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5B7FD-4632-4E52-B4E8-59C0B434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978C16-3FC2-480A-A36A-05A7D7E7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14400"/>
            <a:ext cx="89382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7D90B69-92F1-42E7-92C0-D091447C8848}"/>
              </a:ext>
            </a:extLst>
          </p:cNvPr>
          <p:cNvSpPr txBox="1">
            <a:spLocks/>
          </p:cNvSpPr>
          <p:nvPr/>
        </p:nvSpPr>
        <p:spPr>
          <a:xfrm>
            <a:off x="1069848" y="0"/>
            <a:ext cx="10058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Hijacking NTFS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1D4DC-1744-4A5D-B517-DF9E52CC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83A5B-0530-4429-9351-E8CAE254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14400"/>
            <a:ext cx="1069652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995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7D90B69-92F1-42E7-92C0-D091447C8848}"/>
              </a:ext>
            </a:extLst>
          </p:cNvPr>
          <p:cNvSpPr txBox="1">
            <a:spLocks/>
          </p:cNvSpPr>
          <p:nvPr/>
        </p:nvSpPr>
        <p:spPr>
          <a:xfrm>
            <a:off x="1069848" y="0"/>
            <a:ext cx="10058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Hijacking NTFS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1D4DC-1744-4A5D-B517-DF9E52CC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83A5B-0530-4429-9351-E8CAE254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14400"/>
            <a:ext cx="10696522" cy="5943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918A0-86AB-438A-8D1C-5F4108F8EE7F}"/>
              </a:ext>
            </a:extLst>
          </p:cNvPr>
          <p:cNvCxnSpPr>
            <a:cxnSpLocks/>
          </p:cNvCxnSpPr>
          <p:nvPr/>
        </p:nvCxnSpPr>
        <p:spPr>
          <a:xfrm>
            <a:off x="3287481" y="1807029"/>
            <a:ext cx="0" cy="4550228"/>
          </a:xfrm>
          <a:prstGeom prst="straightConnector1">
            <a:avLst/>
          </a:prstGeom>
          <a:ln w="254000" cap="rnd">
            <a:solidFill>
              <a:srgbClr val="00B0F0">
                <a:alpha val="80000"/>
              </a:srgb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94B6B2-9DEF-47DB-8C16-A684346800ED}"/>
              </a:ext>
            </a:extLst>
          </p:cNvPr>
          <p:cNvSpPr/>
          <p:nvPr/>
        </p:nvSpPr>
        <p:spPr>
          <a:xfrm>
            <a:off x="3842657" y="1741714"/>
            <a:ext cx="4527653" cy="4653643"/>
          </a:xfrm>
          <a:custGeom>
            <a:avLst/>
            <a:gdLst>
              <a:gd name="connsiteX0" fmla="*/ 4267200 w 4527653"/>
              <a:gd name="connsiteY0" fmla="*/ 0 h 4539343"/>
              <a:gd name="connsiteX1" fmla="*/ 4169229 w 4527653"/>
              <a:gd name="connsiteY1" fmla="*/ 1905000 h 4539343"/>
              <a:gd name="connsiteX2" fmla="*/ 794657 w 4527653"/>
              <a:gd name="connsiteY2" fmla="*/ 2743200 h 4539343"/>
              <a:gd name="connsiteX3" fmla="*/ 0 w 4527653"/>
              <a:gd name="connsiteY3" fmla="*/ 4539343 h 453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7653" h="4539343">
                <a:moveTo>
                  <a:pt x="4267200" y="0"/>
                </a:moveTo>
                <a:cubicBezTo>
                  <a:pt x="4507593" y="723900"/>
                  <a:pt x="4747986" y="1447800"/>
                  <a:pt x="4169229" y="1905000"/>
                </a:cubicBezTo>
                <a:cubicBezTo>
                  <a:pt x="3590472" y="2362200"/>
                  <a:pt x="1489529" y="2304143"/>
                  <a:pt x="794657" y="2743200"/>
                </a:cubicBezTo>
                <a:cubicBezTo>
                  <a:pt x="99785" y="3182257"/>
                  <a:pt x="134257" y="4069443"/>
                  <a:pt x="0" y="4539343"/>
                </a:cubicBezTo>
              </a:path>
            </a:pathLst>
          </a:custGeom>
          <a:noFill/>
          <a:ln w="254000" cap="rnd">
            <a:solidFill>
              <a:srgbClr val="FF0000">
                <a:alpha val="80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3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0113DD-0746-492F-A322-829FC790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4433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Kernel drivers can compromise the OS security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3C95EC-D03C-4299-914E-7F94E51C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730D8-4CD5-4A8A-B854-8B1FF294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1064079"/>
            <a:ext cx="10254343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185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417E7-C73F-4FC0-96FA-A9D31F610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49876"/>
            <a:ext cx="12325001" cy="69328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7F465B-976B-43B0-97B5-788C18A58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2319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BSOD - RESOURCE_NOT_OWNED (0</a:t>
            </a:r>
            <a:r>
              <a:rPr lang="en-US" sz="4400" cap="none" dirty="0"/>
              <a:t>x</a:t>
            </a:r>
            <a:r>
              <a:rPr lang="en-US" sz="4400" dirty="0"/>
              <a:t>e3)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1293E5E-8EDB-4336-99BA-ACF19E2D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33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15E3FA-9826-4AC2-A9C7-D6E2A7F03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289" y="1516083"/>
            <a:ext cx="11637422" cy="495003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void </a:t>
            </a:r>
            <a:r>
              <a:rPr lang="en-US" sz="2600" dirty="0" err="1"/>
              <a:t>ExReleaseResourceLite</a:t>
            </a:r>
            <a:r>
              <a:rPr lang="en-US" sz="2600" dirty="0"/>
              <a:t>(PERESOURCE Resource){</a:t>
            </a:r>
          </a:p>
          <a:p>
            <a:pPr marL="0" indent="640080">
              <a:lnSpc>
                <a:spcPct val="100000"/>
              </a:lnSpc>
              <a:buNone/>
            </a:pPr>
            <a:r>
              <a:rPr lang="en-US" sz="2600" dirty="0"/>
              <a:t>…</a:t>
            </a:r>
          </a:p>
          <a:p>
            <a:pPr marL="0" indent="640080">
              <a:lnSpc>
                <a:spcPct val="100000"/>
              </a:lnSpc>
              <a:buNone/>
            </a:pPr>
            <a:r>
              <a:rPr lang="en-US" sz="2600" dirty="0" err="1"/>
              <a:t>CurrentThread</a:t>
            </a:r>
            <a:r>
              <a:rPr lang="en-US" sz="2600" dirty="0"/>
              <a:t> = </a:t>
            </a:r>
            <a:r>
              <a:rPr lang="en-US" sz="2600" dirty="0" err="1"/>
              <a:t>KeGetCurrentThread</a:t>
            </a:r>
            <a:r>
              <a:rPr lang="en-US" sz="2600" dirty="0"/>
              <a:t>();</a:t>
            </a:r>
          </a:p>
          <a:p>
            <a:pPr marL="0" indent="640080">
              <a:lnSpc>
                <a:spcPct val="100000"/>
              </a:lnSpc>
              <a:buNone/>
            </a:pPr>
            <a:r>
              <a:rPr lang="en-US" sz="2600" dirty="0"/>
              <a:t>if (</a:t>
            </a:r>
            <a:r>
              <a:rPr lang="en-US" sz="2600" dirty="0" err="1"/>
              <a:t>IsOwnedExclusive</a:t>
            </a:r>
            <a:r>
              <a:rPr lang="en-US" sz="2600" dirty="0"/>
              <a:t>(Resource)) {</a:t>
            </a:r>
          </a:p>
          <a:p>
            <a:pPr marL="0" indent="1280160">
              <a:lnSpc>
                <a:spcPct val="100000"/>
              </a:lnSpc>
              <a:buNone/>
            </a:pPr>
            <a:r>
              <a:rPr lang="en-US" sz="2600" dirty="0"/>
              <a:t>if (Resource-&gt;</a:t>
            </a:r>
            <a:r>
              <a:rPr lang="en-US" sz="2600" dirty="0" err="1"/>
              <a:t>OwnerThreads</a:t>
            </a:r>
            <a:r>
              <a:rPr lang="en-US" sz="2600" dirty="0"/>
              <a:t>[0].</a:t>
            </a:r>
            <a:r>
              <a:rPr lang="en-US" sz="2600" dirty="0" err="1"/>
              <a:t>OwnerThread</a:t>
            </a:r>
            <a:r>
              <a:rPr lang="en-US" sz="2600" dirty="0"/>
              <a:t> != </a:t>
            </a:r>
            <a:r>
              <a:rPr lang="en-US" sz="2600" dirty="0" err="1"/>
              <a:t>CurrentThread</a:t>
            </a:r>
            <a:r>
              <a:rPr lang="en-US" sz="2600" dirty="0"/>
              <a:t>) {</a:t>
            </a:r>
          </a:p>
          <a:p>
            <a:pPr marL="0" indent="1920240">
              <a:lnSpc>
                <a:spcPct val="100000"/>
              </a:lnSpc>
              <a:buNone/>
            </a:pPr>
            <a:r>
              <a:rPr lang="en-US" sz="2600" dirty="0" err="1"/>
              <a:t>KeBugCheckEx</a:t>
            </a:r>
            <a:r>
              <a:rPr lang="en-US" sz="2600" dirty="0"/>
              <a:t>(RESOURCE_NOT_OWNED, … )</a:t>
            </a:r>
          </a:p>
          <a:p>
            <a:pPr marL="0" indent="1280160">
              <a:lnSpc>
                <a:spcPct val="100000"/>
              </a:lnSpc>
              <a:buNone/>
            </a:pPr>
            <a:r>
              <a:rPr lang="en-US" sz="2600" dirty="0"/>
              <a:t>}</a:t>
            </a:r>
          </a:p>
          <a:p>
            <a:pPr marL="0" indent="640080">
              <a:lnSpc>
                <a:spcPct val="100000"/>
              </a:lnSpc>
              <a:buNone/>
            </a:pPr>
            <a:r>
              <a:rPr lang="en-US" sz="260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DCCAC5-D375-41DA-95E2-FE9C1443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57695"/>
            <a:ext cx="10493156" cy="822960"/>
          </a:xfrm>
        </p:spPr>
        <p:txBody>
          <a:bodyPr>
            <a:normAutofit/>
          </a:bodyPr>
          <a:lstStyle/>
          <a:p>
            <a:r>
              <a:rPr lang="en-US" sz="4400" dirty="0"/>
              <a:t>BSOD: the Reason and the way to bypass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867C40-C33F-4337-8412-EA075E3704E4}"/>
              </a:ext>
            </a:extLst>
          </p:cNvPr>
          <p:cNvSpPr/>
          <p:nvPr/>
        </p:nvSpPr>
        <p:spPr>
          <a:xfrm>
            <a:off x="277289" y="6488668"/>
            <a:ext cx="395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*wrk-v1.2\base\</a:t>
            </a:r>
            <a:r>
              <a:rPr lang="en-US" dirty="0" err="1"/>
              <a:t>ntos</a:t>
            </a:r>
            <a:r>
              <a:rPr lang="en-US" dirty="0"/>
              <a:t>\ex\</a:t>
            </a:r>
            <a:r>
              <a:rPr lang="en-US" dirty="0" err="1"/>
              <a:t>resource.c</a:t>
            </a:r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F094645-1CAF-4A2B-B477-580B0243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02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15E3FA-9826-4AC2-A9C7-D6E2A7F03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289" y="1516083"/>
            <a:ext cx="11637422" cy="495003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void </a:t>
            </a:r>
            <a:r>
              <a:rPr lang="en-US" sz="2600" dirty="0" err="1"/>
              <a:t>ExReleaseResourceLite</a:t>
            </a:r>
            <a:r>
              <a:rPr lang="en-US" sz="2600" dirty="0"/>
              <a:t>(PERESOURCE Resource){</a:t>
            </a:r>
          </a:p>
          <a:p>
            <a:pPr marL="0" indent="640080">
              <a:lnSpc>
                <a:spcPct val="100000"/>
              </a:lnSpc>
              <a:buNone/>
            </a:pPr>
            <a:r>
              <a:rPr lang="en-US" sz="2600" dirty="0"/>
              <a:t>…</a:t>
            </a:r>
          </a:p>
          <a:p>
            <a:pPr marL="0" indent="640080">
              <a:lnSpc>
                <a:spcPct val="100000"/>
              </a:lnSpc>
              <a:buNone/>
            </a:pPr>
            <a:r>
              <a:rPr lang="en-US" sz="2600" dirty="0" err="1"/>
              <a:t>CurrentThread</a:t>
            </a:r>
            <a:r>
              <a:rPr lang="en-US" sz="2600" dirty="0"/>
              <a:t> = </a:t>
            </a:r>
            <a:r>
              <a:rPr lang="en-US" sz="2600" dirty="0" err="1"/>
              <a:t>KeGetCurrentThread</a:t>
            </a:r>
            <a:r>
              <a:rPr lang="en-US" sz="2600" dirty="0"/>
              <a:t>();</a:t>
            </a:r>
          </a:p>
          <a:p>
            <a:pPr marL="0" indent="640080">
              <a:lnSpc>
                <a:spcPct val="100000"/>
              </a:lnSpc>
              <a:buNone/>
            </a:pPr>
            <a:r>
              <a:rPr lang="en-US" sz="2600" dirty="0"/>
              <a:t>if (</a:t>
            </a:r>
            <a:r>
              <a:rPr lang="en-US" sz="2600" dirty="0" err="1"/>
              <a:t>IsOwnedExclusive</a:t>
            </a:r>
            <a:r>
              <a:rPr lang="en-US" sz="2600" dirty="0"/>
              <a:t>(Resource)) {</a:t>
            </a:r>
          </a:p>
          <a:p>
            <a:pPr marL="0" indent="1280160">
              <a:lnSpc>
                <a:spcPct val="100000"/>
              </a:lnSpc>
              <a:buNone/>
            </a:pPr>
            <a:r>
              <a:rPr lang="en-US" sz="2600" dirty="0"/>
              <a:t>if (Resource-&gt;</a:t>
            </a:r>
            <a:r>
              <a:rPr lang="en-US" sz="2600" dirty="0" err="1"/>
              <a:t>OwnerThreads</a:t>
            </a:r>
            <a:r>
              <a:rPr lang="en-US" sz="2600" dirty="0"/>
              <a:t>[0].</a:t>
            </a:r>
            <a:r>
              <a:rPr lang="en-US" sz="2600" dirty="0" err="1"/>
              <a:t>OwnerThread</a:t>
            </a:r>
            <a:r>
              <a:rPr lang="en-US" sz="2600" dirty="0"/>
              <a:t> != </a:t>
            </a:r>
            <a:r>
              <a:rPr lang="en-US" sz="2600" dirty="0" err="1"/>
              <a:t>CurrentThread</a:t>
            </a:r>
            <a:r>
              <a:rPr lang="en-US" sz="2600" dirty="0"/>
              <a:t>) {</a:t>
            </a:r>
          </a:p>
          <a:p>
            <a:pPr marL="0" indent="1920240">
              <a:lnSpc>
                <a:spcPct val="100000"/>
              </a:lnSpc>
              <a:buNone/>
            </a:pPr>
            <a:r>
              <a:rPr lang="en-US" sz="2600" dirty="0" err="1"/>
              <a:t>KeBugCheckEx</a:t>
            </a:r>
            <a:r>
              <a:rPr lang="en-US" sz="2600" dirty="0"/>
              <a:t>(RESOURCE_NOT_OWNED, … )</a:t>
            </a:r>
          </a:p>
          <a:p>
            <a:pPr marL="0" indent="1280160">
              <a:lnSpc>
                <a:spcPct val="100000"/>
              </a:lnSpc>
              <a:buNone/>
            </a:pPr>
            <a:r>
              <a:rPr lang="en-US" sz="2600" dirty="0"/>
              <a:t>}</a:t>
            </a:r>
          </a:p>
          <a:p>
            <a:pPr marL="0" indent="640080">
              <a:lnSpc>
                <a:spcPct val="100000"/>
              </a:lnSpc>
              <a:buNone/>
            </a:pPr>
            <a:r>
              <a:rPr lang="en-US" sz="260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DCCAC5-D375-41DA-95E2-FE9C1443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57695"/>
            <a:ext cx="10493156" cy="822960"/>
          </a:xfrm>
        </p:spPr>
        <p:txBody>
          <a:bodyPr>
            <a:normAutofit/>
          </a:bodyPr>
          <a:lstStyle/>
          <a:p>
            <a:r>
              <a:rPr lang="en-US" sz="4400" dirty="0"/>
              <a:t>BSOD: the Reason and the way to bypass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17D4B6-1AB5-4597-AB4B-9EABB014A26A}"/>
              </a:ext>
            </a:extLst>
          </p:cNvPr>
          <p:cNvSpPr/>
          <p:nvPr/>
        </p:nvSpPr>
        <p:spPr>
          <a:xfrm>
            <a:off x="1462525" y="3668487"/>
            <a:ext cx="10452186" cy="1673430"/>
          </a:xfrm>
          <a:prstGeom prst="rect">
            <a:avLst/>
          </a:prstGeom>
          <a:noFill/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867C40-C33F-4337-8412-EA075E3704E4}"/>
              </a:ext>
            </a:extLst>
          </p:cNvPr>
          <p:cNvSpPr/>
          <p:nvPr/>
        </p:nvSpPr>
        <p:spPr>
          <a:xfrm>
            <a:off x="277289" y="6488668"/>
            <a:ext cx="395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*wrk-v1.2\base\</a:t>
            </a:r>
            <a:r>
              <a:rPr lang="en-US" dirty="0" err="1"/>
              <a:t>ntos</a:t>
            </a:r>
            <a:r>
              <a:rPr lang="en-US" dirty="0"/>
              <a:t>\ex\</a:t>
            </a:r>
            <a:r>
              <a:rPr lang="en-US" dirty="0" err="1"/>
              <a:t>resource.c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7DFCA-5496-4C2F-ABAD-EED5A362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97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16810E-3365-4B4F-AE6B-5E24DC2D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718636"/>
            <a:ext cx="11963399" cy="405079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Overwrite control block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Patch </a:t>
            </a:r>
            <a:r>
              <a:rPr lang="en-US" dirty="0" err="1"/>
              <a:t>ThreadID</a:t>
            </a:r>
            <a:r>
              <a:rPr lang="en-US" dirty="0"/>
              <a:t>-related fields using attackers </a:t>
            </a:r>
            <a:r>
              <a:rPr lang="en-US" dirty="0" err="1"/>
              <a:t>ThreadID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Resource-&gt;</a:t>
            </a:r>
            <a:r>
              <a:rPr lang="en-US" dirty="0" err="1"/>
              <a:t>OwnerEntry.OwnerThread</a:t>
            </a:r>
            <a:r>
              <a:rPr lang="en-US" dirty="0"/>
              <a:t> = </a:t>
            </a:r>
            <a:r>
              <a:rPr lang="en-US" dirty="0" err="1"/>
              <a:t>PsGetCurrentThread</a:t>
            </a:r>
            <a:r>
              <a:rPr lang="en-US" dirty="0"/>
              <a:t>();</a:t>
            </a:r>
          </a:p>
          <a:p>
            <a:pPr lvl="2"/>
            <a:r>
              <a:rPr lang="en-US" dirty="0" err="1"/>
              <a:t>PagingIoResource</a:t>
            </a:r>
            <a:r>
              <a:rPr lang="en-US" dirty="0"/>
              <a:t>-&gt;</a:t>
            </a:r>
            <a:r>
              <a:rPr lang="en-US" dirty="0" err="1"/>
              <a:t>OwnerEntry.OwnerThread</a:t>
            </a:r>
            <a:r>
              <a:rPr lang="en-US" dirty="0"/>
              <a:t> = </a:t>
            </a:r>
            <a:r>
              <a:rPr lang="en-US" dirty="0" err="1"/>
              <a:t>PsGetCurrentThread</a:t>
            </a:r>
            <a:r>
              <a:rPr lang="en-US" dirty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steps </a:t>
            </a:r>
            <a:r>
              <a:rPr lang="en-US" dirty="0">
                <a:solidFill>
                  <a:srgbClr val="C59B00"/>
                </a:solidFill>
              </a:rPr>
              <a:t>1</a:t>
            </a:r>
            <a:r>
              <a:rPr lang="en-US" dirty="0"/>
              <a:t> and </a:t>
            </a:r>
            <a:r>
              <a:rPr lang="en-US" dirty="0">
                <a:solidFill>
                  <a:srgbClr val="C59B00"/>
                </a:solidFill>
              </a:rPr>
              <a:t>2</a:t>
            </a:r>
            <a:r>
              <a:rPr lang="en-US" dirty="0"/>
              <a:t> before each read and write call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B5BD9E6-44AC-4C0D-91BC-154B85BE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57695"/>
            <a:ext cx="11122152" cy="822960"/>
          </a:xfrm>
        </p:spPr>
        <p:txBody>
          <a:bodyPr>
            <a:normAutofit/>
          </a:bodyPr>
          <a:lstStyle/>
          <a:p>
            <a:r>
              <a:rPr lang="en-US" sz="4400" dirty="0"/>
              <a:t>BSOD: the way to bypass (for hackers only)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068C53-9C3F-416D-8D58-25D7702C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401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7006D8-DADE-42FB-B3A7-BE09D86F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Hijacking NTFS structures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0B28C-0A02-4DD4-8A23-A8447C76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F190A-EEAE-4A99-AF3F-7E7972DE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280"/>
            <a:ext cx="630959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25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7006D8-DADE-42FB-B3A7-BE09D86F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Hijacking NTFS structures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0B28C-0A02-4DD4-8A23-A8447C76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7AF38-0FDC-4FAE-ABFF-7118AA38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280"/>
            <a:ext cx="1216957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794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991403" y="2777423"/>
            <a:ext cx="9600397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hlinkClick r:id="rId3" action="ppaction://hlinkfile"/>
              </a:rPr>
              <a:t>Demo#3: Hijacking NTFS structures</a:t>
            </a:r>
            <a:endParaRPr lang="en-US" sz="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991403" y="4434121"/>
            <a:ext cx="107225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4"/>
              </a:rPr>
              <a:t>https://www.youtube.com/embed/bHEf2fNkqbc?vq=hd1440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D959B-699C-44CA-A8D4-4BADB1B7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47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43F41-B8A2-4F7D-AF68-6E11A964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956253"/>
            <a:ext cx="11978640" cy="5901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F4807-1DDA-4351-9FC6-0144B2F4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221BDD0-52C0-4914-94FB-A854815F048C}"/>
              </a:ext>
            </a:extLst>
          </p:cNvPr>
          <p:cNvSpPr txBox="1">
            <a:spLocks/>
          </p:cNvSpPr>
          <p:nvPr/>
        </p:nvSpPr>
        <p:spPr>
          <a:xfrm>
            <a:off x="0" y="130629"/>
            <a:ext cx="12192000" cy="892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MemoryRanger Prevents Hijacking NTFS structs</a:t>
            </a:r>
          </a:p>
        </p:txBody>
      </p:sp>
    </p:spTree>
    <p:extLst>
      <p:ext uri="{BB962C8B-B14F-4D97-AF65-F5344CB8AC3E}">
        <p14:creationId xmlns:p14="http://schemas.microsoft.com/office/powerpoint/2010/main" val="34321762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43F41-B8A2-4F7D-AF68-6E11A964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956253"/>
            <a:ext cx="11978640" cy="5901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F4807-1DDA-4351-9FC6-0144B2F4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2B8F4BE-C107-4579-AD42-0BB5756BA8D9}"/>
              </a:ext>
            </a:extLst>
          </p:cNvPr>
          <p:cNvSpPr/>
          <p:nvPr/>
        </p:nvSpPr>
        <p:spPr>
          <a:xfrm>
            <a:off x="9437910" y="2786739"/>
            <a:ext cx="2743200" cy="274320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221BDD0-52C0-4914-94FB-A854815F048C}"/>
              </a:ext>
            </a:extLst>
          </p:cNvPr>
          <p:cNvSpPr txBox="1">
            <a:spLocks/>
          </p:cNvSpPr>
          <p:nvPr/>
        </p:nvSpPr>
        <p:spPr>
          <a:xfrm>
            <a:off x="0" y="130629"/>
            <a:ext cx="12192000" cy="892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MemoryRanger Prevents Hijacking NTFS structs</a:t>
            </a:r>
          </a:p>
        </p:txBody>
      </p:sp>
    </p:spTree>
    <p:extLst>
      <p:ext uri="{BB962C8B-B14F-4D97-AF65-F5344CB8AC3E}">
        <p14:creationId xmlns:p14="http://schemas.microsoft.com/office/powerpoint/2010/main" val="257068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335281" y="2777423"/>
            <a:ext cx="11635740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hlinkClick r:id="rId3" action="ppaction://hlinkfile"/>
              </a:rPr>
              <a:t>Demo#4: Prevention of Hijacking NTFS structs</a:t>
            </a:r>
            <a:endParaRPr lang="en-US" sz="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991403" y="4434121"/>
            <a:ext cx="107225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4"/>
              </a:rPr>
              <a:t>https://www.youtube.com/embed/CSvq-VyxFH4?vq=hd1440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BA3D4-B064-4BE7-837A-CD0FA9F4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2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C06AB-7B1E-4207-A9DC-9C94A3E9E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005839"/>
            <a:ext cx="8625148" cy="1371600"/>
          </a:xfr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RobbinHood</a:t>
            </a:r>
            <a:r>
              <a:rPr lang="en-US" sz="2400" dirty="0"/>
              <a:t> Ransomware - 2020</a:t>
            </a:r>
          </a:p>
          <a:p>
            <a:pPr lvl="1"/>
            <a:r>
              <a:rPr lang="en-US" sz="2000" dirty="0"/>
              <a:t> Exploits a legitimate buggy driver</a:t>
            </a:r>
            <a:r>
              <a:rPr lang="ru-RU" sz="2000" dirty="0"/>
              <a:t> </a:t>
            </a:r>
            <a:r>
              <a:rPr lang="en-US" sz="2000" dirty="0"/>
              <a:t>to load a malware driver</a:t>
            </a:r>
          </a:p>
          <a:p>
            <a:pPr lvl="1"/>
            <a:r>
              <a:rPr lang="en-US" sz="2000" dirty="0"/>
              <a:t> Malware driver disables endpoint security products</a:t>
            </a:r>
            <a:endParaRPr lang="ru-RU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DB144-591C-4904-B7DB-B9533C1B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44"/>
            <a:ext cx="12192000" cy="995095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Kernel Drivers in recent malware attacks on Windows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69F3-B615-44A1-87B7-879D6B44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5C8DC-9B5B-4B42-8E9C-96FE7238562C}"/>
              </a:ext>
            </a:extLst>
          </p:cNvPr>
          <p:cNvSpPr/>
          <p:nvPr/>
        </p:nvSpPr>
        <p:spPr>
          <a:xfrm>
            <a:off x="0" y="5677704"/>
            <a:ext cx="112471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Ransomware installs Gigabyte driver to kill antivirus products</a:t>
            </a:r>
            <a:r>
              <a:rPr lang="ru-RU" sz="1400" dirty="0"/>
              <a:t> - </a:t>
            </a:r>
            <a:r>
              <a:rPr lang="en-US" sz="1400" dirty="0">
                <a:hlinkClick r:id="rId3"/>
              </a:rPr>
              <a:t>https://www.zdnet.com/article/ransomware-installs-gigabyte-driver-to-kill-antivirus-products/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Nansh0u Miner Attack Infects 50K MS-SQL, </a:t>
            </a:r>
            <a:r>
              <a:rPr lang="en-US" sz="1400" dirty="0" err="1"/>
              <a:t>PHPMyAdmin</a:t>
            </a:r>
            <a:r>
              <a:rPr lang="en-US" sz="1400" dirty="0"/>
              <a:t> Servers - </a:t>
            </a:r>
            <a:r>
              <a:rPr lang="en-US" sz="1400" dirty="0">
                <a:hlinkClick r:id="rId4"/>
              </a:rPr>
              <a:t>https://www.guardicore.com/2019/05/nansh0u-campaign-hackers-arsenal-grows-stronger/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Glupteba</a:t>
            </a:r>
            <a:r>
              <a:rPr lang="en-US" sz="1400" dirty="0"/>
              <a:t>: Hidden Malware Delivery in Plain Sight - </a:t>
            </a:r>
            <a:r>
              <a:rPr lang="en-US" sz="1400" dirty="0">
                <a:hlinkClick r:id="rId5"/>
              </a:rPr>
              <a:t>https://news.sophos.com/wp-content/uploads/2020/06/glupteba_final.pdf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6894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14C996-D175-49D4-92D4-52F7DCF6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A413332-0C79-4D5A-AD53-D3F25C63CF69}"/>
              </a:ext>
            </a:extLst>
          </p:cNvPr>
          <p:cNvSpPr/>
          <p:nvPr/>
        </p:nvSpPr>
        <p:spPr>
          <a:xfrm>
            <a:off x="5714997" y="3037110"/>
            <a:ext cx="2103120" cy="210312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CCFC2-457F-4726-893A-D07A28AC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85" y="137160"/>
            <a:ext cx="1116002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C8A4A3-29CC-4B69-A028-528FD60A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65" y="2437476"/>
            <a:ext cx="10881360" cy="353106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cap="none" spc="-100" dirty="0"/>
              <a:t>Episode 2 </a:t>
            </a:r>
            <a:br>
              <a:rPr lang="en-US" cap="none" spc="-100" dirty="0"/>
            </a:br>
            <a:br>
              <a:rPr lang="en-US" cap="none" spc="-100" dirty="0"/>
            </a:br>
            <a:r>
              <a:rPr lang="en-US" cap="none" spc="-100" dirty="0"/>
              <a:t>Privilege Escalation via Token Hijacking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D05480-D3C3-4095-8A1F-D9E857A5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833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3D1F6-4951-4C48-BFC3-6137D4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E2271-2817-456A-A7B1-48509395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59" y="822960"/>
            <a:ext cx="7744564" cy="59436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60A1541-557E-4DAC-B398-3AB1A1E7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319423" cy="822960"/>
          </a:xfrm>
        </p:spPr>
        <p:txBody>
          <a:bodyPr>
            <a:normAutofit/>
          </a:bodyPr>
          <a:lstStyle/>
          <a:p>
            <a:r>
              <a:rPr lang="en-US" sz="4400" dirty="0"/>
              <a:t>EPROCESS and TOKEN in Windows</a:t>
            </a:r>
          </a:p>
        </p:txBody>
      </p:sp>
    </p:spTree>
    <p:extLst>
      <p:ext uri="{BB962C8B-B14F-4D97-AF65-F5344CB8AC3E}">
        <p14:creationId xmlns:p14="http://schemas.microsoft.com/office/powerpoint/2010/main" val="4204547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3D1F6-4951-4C48-BFC3-6137D4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EDAF1-6B67-4E74-B391-4E0D91A67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822960"/>
            <a:ext cx="7744565" cy="59436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66B49C2-9A87-4BD7-A021-96BBC0CD8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319423" cy="822960"/>
          </a:xfrm>
        </p:spPr>
        <p:txBody>
          <a:bodyPr>
            <a:normAutofit/>
          </a:bodyPr>
          <a:lstStyle/>
          <a:p>
            <a:r>
              <a:rPr lang="en-US" sz="4400" dirty="0"/>
              <a:t>EPROCESS and TOKEN in Windows</a:t>
            </a:r>
          </a:p>
        </p:txBody>
      </p:sp>
    </p:spTree>
    <p:extLst>
      <p:ext uri="{BB962C8B-B14F-4D97-AF65-F5344CB8AC3E}">
        <p14:creationId xmlns:p14="http://schemas.microsoft.com/office/powerpoint/2010/main" val="23425538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3D1F6-4951-4C48-BFC3-6137D4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7411A-CA26-459D-A4BF-585EC896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822960"/>
            <a:ext cx="7744565" cy="59436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1F8FC0E1-5766-49FE-B2B9-020AE4DF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319423" cy="822960"/>
          </a:xfrm>
        </p:spPr>
        <p:txBody>
          <a:bodyPr>
            <a:normAutofit/>
          </a:bodyPr>
          <a:lstStyle/>
          <a:p>
            <a:r>
              <a:rPr lang="en-US" sz="4400" dirty="0"/>
              <a:t>EPROCESS and TOKEN in Windows</a:t>
            </a:r>
          </a:p>
        </p:txBody>
      </p:sp>
    </p:spTree>
    <p:extLst>
      <p:ext uri="{BB962C8B-B14F-4D97-AF65-F5344CB8AC3E}">
        <p14:creationId xmlns:p14="http://schemas.microsoft.com/office/powerpoint/2010/main" val="1544432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3D1F6-4951-4C48-BFC3-6137D4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B57A2-30E1-481B-89BA-527EAED4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822960"/>
            <a:ext cx="7744565" cy="59436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8373472-6188-43C0-848C-77BE4E71F623}"/>
              </a:ext>
            </a:extLst>
          </p:cNvPr>
          <p:cNvSpPr/>
          <p:nvPr/>
        </p:nvSpPr>
        <p:spPr>
          <a:xfrm>
            <a:off x="6793356" y="4443984"/>
            <a:ext cx="1828800" cy="182880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38F76F9-5DE4-4E91-B909-C7EA2981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319423" cy="822960"/>
          </a:xfrm>
        </p:spPr>
        <p:txBody>
          <a:bodyPr>
            <a:normAutofit/>
          </a:bodyPr>
          <a:lstStyle/>
          <a:p>
            <a:r>
              <a:rPr lang="en-US" sz="4400" dirty="0"/>
              <a:t>EPROCESS and TOKEN in Windows: ADD MORE PRIVILEGES</a:t>
            </a:r>
          </a:p>
        </p:txBody>
      </p:sp>
    </p:spTree>
    <p:extLst>
      <p:ext uri="{BB962C8B-B14F-4D97-AF65-F5344CB8AC3E}">
        <p14:creationId xmlns:p14="http://schemas.microsoft.com/office/powerpoint/2010/main" val="203506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3D1F6-4951-4C48-BFC3-6137D4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8F514-A9CB-4953-B7AB-3BA06431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822960"/>
            <a:ext cx="7744565" cy="59436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026AB55-55AD-40ED-AA75-260C6237DEB3}"/>
              </a:ext>
            </a:extLst>
          </p:cNvPr>
          <p:cNvSpPr txBox="1">
            <a:spLocks/>
          </p:cNvSpPr>
          <p:nvPr/>
        </p:nvSpPr>
        <p:spPr>
          <a:xfrm>
            <a:off x="522514" y="0"/>
            <a:ext cx="11319423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EPROCESS and TOKEN in Windows: </a:t>
            </a:r>
            <a:r>
              <a:rPr lang="en-US" sz="4400" cap="none" dirty="0" err="1"/>
              <a:t>SidHash</a:t>
            </a:r>
            <a:r>
              <a:rPr lang="en-US" sz="4400" cap="none" dirty="0"/>
              <a:t> field</a:t>
            </a: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1167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3D1F6-4951-4C48-BFC3-6137D4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1D43B-49E8-43EC-BFFD-B56489B5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822960"/>
            <a:ext cx="7744565" cy="59436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F45130A-6D53-4E94-9EFB-A88D6F8A017D}"/>
              </a:ext>
            </a:extLst>
          </p:cNvPr>
          <p:cNvSpPr/>
          <p:nvPr/>
        </p:nvSpPr>
        <p:spPr>
          <a:xfrm>
            <a:off x="6521215" y="2706190"/>
            <a:ext cx="2286000" cy="228600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B396DAF-33A9-4F29-AFE6-64C7ACEEBC1A}"/>
              </a:ext>
            </a:extLst>
          </p:cNvPr>
          <p:cNvSpPr txBox="1">
            <a:spLocks/>
          </p:cNvSpPr>
          <p:nvPr/>
        </p:nvSpPr>
        <p:spPr>
          <a:xfrm>
            <a:off x="522514" y="0"/>
            <a:ext cx="11319423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EPROCESS and TOKEN in Windows: token SWAPPING</a:t>
            </a:r>
          </a:p>
        </p:txBody>
      </p:sp>
    </p:spTree>
    <p:extLst>
      <p:ext uri="{BB962C8B-B14F-4D97-AF65-F5344CB8AC3E}">
        <p14:creationId xmlns:p14="http://schemas.microsoft.com/office/powerpoint/2010/main" val="285322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3D1F6-4951-4C48-BFC3-6137D4E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E0868EC-5BEE-4B42-B00D-93ADD2A04489}"/>
              </a:ext>
            </a:extLst>
          </p:cNvPr>
          <p:cNvSpPr txBox="1">
            <a:spLocks/>
          </p:cNvSpPr>
          <p:nvPr/>
        </p:nvSpPr>
        <p:spPr>
          <a:xfrm>
            <a:off x="522514" y="0"/>
            <a:ext cx="11319423" cy="82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EPROCESS and TOKEN in Windows:    </a:t>
            </a:r>
            <a:r>
              <a:rPr lang="en-US" sz="4400" cap="none" dirty="0"/>
              <a:t>MSFT Defender 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EB6E5-C4F0-44B1-ABAD-2542257F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822960"/>
            <a:ext cx="7744565" cy="59436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B608CD31-693F-44B8-83EC-CDDD9E2F9B92}"/>
              </a:ext>
            </a:extLst>
          </p:cNvPr>
          <p:cNvSpPr/>
          <p:nvPr/>
        </p:nvSpPr>
        <p:spPr>
          <a:xfrm>
            <a:off x="6410940" y="3537856"/>
            <a:ext cx="1371600" cy="137160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0CA3BB-114A-47FD-B9F6-77F3815E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40" y="43455"/>
            <a:ext cx="612567" cy="6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422E8E-8224-4D64-8F3B-B19A1143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TOKEN INTERNALS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C7A7B-3C00-4C5F-9C33-9F09CB6B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3BE31-09F3-464B-9ECE-10F4C604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2"/>
            <a:ext cx="8430768" cy="57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1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C06AB-7B1E-4207-A9DC-9C94A3E9E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005839"/>
            <a:ext cx="8625148" cy="1371600"/>
          </a:xfr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dirty="0" err="1"/>
              <a:t>RobbinHood</a:t>
            </a:r>
            <a:r>
              <a:rPr lang="en-US" sz="2400" dirty="0"/>
              <a:t> Ransomware - 2020</a:t>
            </a:r>
          </a:p>
          <a:p>
            <a:pPr lvl="1"/>
            <a:r>
              <a:rPr lang="en-US" sz="2000" dirty="0"/>
              <a:t> Exploits a legitimate buggy driver</a:t>
            </a:r>
            <a:r>
              <a:rPr lang="ru-RU" sz="2000" dirty="0"/>
              <a:t> </a:t>
            </a:r>
            <a:r>
              <a:rPr lang="en-US" sz="2000" dirty="0"/>
              <a:t>to load a malware driver</a:t>
            </a:r>
          </a:p>
          <a:p>
            <a:pPr lvl="1"/>
            <a:r>
              <a:rPr lang="en-US" sz="2000" dirty="0"/>
              <a:t> Malware driver disables endpoint security products</a:t>
            </a:r>
            <a:endParaRPr lang="ru-RU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DB144-591C-4904-B7DB-B9533C1B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44"/>
            <a:ext cx="12192000" cy="995095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Kernel Drivers in recent malware attacks on Windows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369F3-B615-44A1-87B7-879D6B44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A639520-6A18-407A-B574-64CD686D3D92}"/>
              </a:ext>
            </a:extLst>
          </p:cNvPr>
          <p:cNvSpPr txBox="1">
            <a:spLocks/>
          </p:cNvSpPr>
          <p:nvPr/>
        </p:nvSpPr>
        <p:spPr>
          <a:xfrm>
            <a:off x="1519151" y="2595079"/>
            <a:ext cx="8625148" cy="13716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1">
              <a:lnSpc>
                <a:spcPct val="130000"/>
              </a:lnSpc>
              <a:spcBef>
                <a:spcPts val="1200"/>
              </a:spcBef>
            </a:pPr>
            <a:r>
              <a:rPr lang="en-US" sz="2400" dirty="0"/>
              <a:t> Crypto-miner with a signed driver - 2019</a:t>
            </a:r>
          </a:p>
          <a:p>
            <a:pPr lvl="1"/>
            <a:r>
              <a:rPr lang="en-US" sz="2000" dirty="0"/>
              <a:t> Infected more than 50,000 Windows machines in the world</a:t>
            </a:r>
          </a:p>
          <a:p>
            <a:pPr lvl="1"/>
            <a:r>
              <a:rPr lang="en-US" sz="2000" dirty="0"/>
              <a:t> Uses a signed malware driver to protect itself from termination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BB0935-40B1-4E86-9B00-F788B564C45C}"/>
              </a:ext>
            </a:extLst>
          </p:cNvPr>
          <p:cNvSpPr/>
          <p:nvPr/>
        </p:nvSpPr>
        <p:spPr>
          <a:xfrm>
            <a:off x="0" y="5677704"/>
            <a:ext cx="112471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Ransomware installs Gigabyte driver to kill antivirus products</a:t>
            </a:r>
            <a:r>
              <a:rPr lang="ru-RU" sz="1400" dirty="0"/>
              <a:t> - </a:t>
            </a:r>
            <a:r>
              <a:rPr lang="en-US" sz="1400" dirty="0">
                <a:hlinkClick r:id="rId3"/>
              </a:rPr>
              <a:t>https://www.zdnet.com/article/ransomware-installs-gigabyte-driver-to-kill-antivirus-products/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Nansh0u Miner Attack Infects 50K MS-SQL, </a:t>
            </a:r>
            <a:r>
              <a:rPr lang="en-US" sz="1400" dirty="0" err="1"/>
              <a:t>PHPMyAdmin</a:t>
            </a:r>
            <a:r>
              <a:rPr lang="en-US" sz="1400" dirty="0"/>
              <a:t> Servers - </a:t>
            </a:r>
            <a:r>
              <a:rPr lang="en-US" sz="1400" dirty="0">
                <a:hlinkClick r:id="rId4"/>
              </a:rPr>
              <a:t>https://www.guardicore.com/2019/05/nansh0u-campaign-hackers-arsenal-grows-stronger/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Glupteba</a:t>
            </a:r>
            <a:r>
              <a:rPr lang="en-US" sz="1400" dirty="0"/>
              <a:t>: Hidden Malware Delivery in Plain Sight - </a:t>
            </a:r>
            <a:r>
              <a:rPr lang="en-US" sz="1400" dirty="0">
                <a:hlinkClick r:id="rId5"/>
              </a:rPr>
              <a:t>https://news.sophos.com/wp-content/uploads/2020/06/glupteba_final.pdf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88698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422E8E-8224-4D64-8F3B-B19A1143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TOKEN INTERNALS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C7A7B-3C00-4C5F-9C33-9F09CB6B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A6ED3-7806-4BC4-923C-18B7683D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10928777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880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BEF6A-640F-4A3B-B64B-903126D0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An idea of TOKEN HIJACKING </a:t>
            </a:r>
            <a:r>
              <a:rPr lang="en-US" sz="4400" dirty="0" err="1"/>
              <a:t>Atack</a:t>
            </a: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CCBFD-694E-4138-90F7-1FC47CA8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675F0-A32A-4BD3-90C0-B6A987BA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1" y="1188720"/>
            <a:ext cx="116288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445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BEF6A-640F-4A3B-B64B-903126D0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An idea of TOKEN HIJACKING </a:t>
            </a:r>
            <a:r>
              <a:rPr lang="en-US" sz="4400" dirty="0" err="1"/>
              <a:t>Atack</a:t>
            </a:r>
            <a:endParaRPr lang="en-US" sz="4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03B1A-89F1-4A2E-B109-0CB6C0B0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B6232-B464-4EF4-AA60-2C1BEE8B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188720"/>
            <a:ext cx="1162880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4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1189B6-B5AE-492B-8B3E-23F39798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914400"/>
          </a:xfrm>
        </p:spPr>
        <p:txBody>
          <a:bodyPr>
            <a:normAutofit/>
          </a:bodyPr>
          <a:lstStyle/>
          <a:p>
            <a:r>
              <a:rPr lang="en-US" sz="4400" dirty="0"/>
              <a:t>Token hijacking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F139D-E109-415E-A3E6-4137F4B6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827D1-04B4-4B41-AD46-F055989F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822960"/>
            <a:ext cx="9726683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82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1189B6-B5AE-492B-8B3E-23F39798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914400"/>
          </a:xfrm>
        </p:spPr>
        <p:txBody>
          <a:bodyPr>
            <a:normAutofit/>
          </a:bodyPr>
          <a:lstStyle/>
          <a:p>
            <a:r>
              <a:rPr lang="en-US" sz="4400" dirty="0"/>
              <a:t>Token hijacking Attack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8FAD3F-1C3C-494E-9337-4661BB47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3EA18-3D5C-4492-AAE7-89E095DF3624}"/>
              </a:ext>
            </a:extLst>
          </p:cNvPr>
          <p:cNvSpPr/>
          <p:nvPr/>
        </p:nvSpPr>
        <p:spPr>
          <a:xfrm>
            <a:off x="0" y="6422465"/>
            <a:ext cx="113834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Commands to stop and disable Windows Defender 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— </a:t>
            </a:r>
            <a:endParaRPr lang="en-US" sz="1100" dirty="0">
              <a:hlinkClick r:id="" action="ppaction://noaction"/>
            </a:endParaRPr>
          </a:p>
          <a:p>
            <a:r>
              <a:rPr lang="en-US" sz="1100" dirty="0">
                <a:hlinkClick r:id="" action="ppaction://noaction"/>
              </a:rPr>
              <a:t>https://www.carbonblack.com/2019/08/16/cb-tau-threat-intelligence-notification-trickbot-banking-trojan-continues-to-evolve/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E4980-A171-4682-B149-4198B024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24767">
            <a:off x="7732748" y="4743643"/>
            <a:ext cx="2857500" cy="117157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F989120-553A-4BCC-96ED-2D9B6689DAA4}"/>
              </a:ext>
            </a:extLst>
          </p:cNvPr>
          <p:cNvSpPr/>
          <p:nvPr/>
        </p:nvSpPr>
        <p:spPr>
          <a:xfrm>
            <a:off x="7413171" y="3407229"/>
            <a:ext cx="1001486" cy="1719942"/>
          </a:xfrm>
          <a:custGeom>
            <a:avLst/>
            <a:gdLst>
              <a:gd name="connsiteX0" fmla="*/ 0 w 1001486"/>
              <a:gd name="connsiteY0" fmla="*/ 0 h 1719942"/>
              <a:gd name="connsiteX1" fmla="*/ 587829 w 1001486"/>
              <a:gd name="connsiteY1" fmla="*/ 489857 h 1719942"/>
              <a:gd name="connsiteX2" fmla="*/ 674915 w 1001486"/>
              <a:gd name="connsiteY2" fmla="*/ 1197428 h 1719942"/>
              <a:gd name="connsiteX3" fmla="*/ 1001486 w 1001486"/>
              <a:gd name="connsiteY3" fmla="*/ 1719942 h 171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486" h="1719942">
                <a:moveTo>
                  <a:pt x="0" y="0"/>
                </a:moveTo>
                <a:cubicBezTo>
                  <a:pt x="237671" y="145143"/>
                  <a:pt x="475343" y="290286"/>
                  <a:pt x="587829" y="489857"/>
                </a:cubicBezTo>
                <a:cubicBezTo>
                  <a:pt x="700315" y="689428"/>
                  <a:pt x="605972" y="992414"/>
                  <a:pt x="674915" y="1197428"/>
                </a:cubicBezTo>
                <a:cubicBezTo>
                  <a:pt x="743858" y="1402442"/>
                  <a:pt x="787400" y="1362528"/>
                  <a:pt x="1001486" y="1719942"/>
                </a:cubicBezTo>
              </a:path>
            </a:pathLst>
          </a:custGeom>
          <a:noFill/>
          <a:ln w="254000" cap="rnd">
            <a:solidFill>
              <a:srgbClr val="FF0000">
                <a:alpha val="80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31D62-2DF5-49E9-A2BF-DFF419F3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822960"/>
            <a:ext cx="9726683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141219" y="2777423"/>
            <a:ext cx="6720841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3" action="ppaction://hlinkfile"/>
              </a:rPr>
              <a:t>Demo#5: TOKEN Hijacking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991403" y="4434121"/>
            <a:ext cx="107225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4"/>
              </a:rPr>
              <a:t>https://www.youtube.com/embed/7Dgtz_2oGJg?vq=hd1440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A7D06-9120-47EB-A564-6A6C23B3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384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6C3831-3BA4-4C39-89B3-30BDCB76C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-890"/>
          <a:stretch/>
        </p:blipFill>
        <p:spPr>
          <a:xfrm>
            <a:off x="106680" y="1203875"/>
            <a:ext cx="12085320" cy="56541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D55194-D1D0-499C-A9FB-D1920931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862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Memory Map: MemoryRanger Prevents token HIAJCKING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518D91-69BF-4E3D-9709-A1D09C646310}"/>
              </a:ext>
            </a:extLst>
          </p:cNvPr>
          <p:cNvSpPr/>
          <p:nvPr/>
        </p:nvSpPr>
        <p:spPr>
          <a:xfrm>
            <a:off x="2841171" y="968629"/>
            <a:ext cx="9244149" cy="5889371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1A71F-5CA3-4EF2-A51A-A733D746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767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6C3831-3BA4-4C39-89B3-30BDCB76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203875"/>
            <a:ext cx="11978640" cy="56541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D55194-D1D0-499C-A9FB-D1920931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862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Memory Map: MemoryRanger Prevents token HIAJCKING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55AA-1D02-43A4-8EDC-97A345CA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356" y="886819"/>
            <a:ext cx="808873" cy="810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1A71F-5CA3-4EF2-A51A-A733D746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52D505-F297-4AF8-BF50-C1CDA69AFF6A}"/>
              </a:ext>
            </a:extLst>
          </p:cNvPr>
          <p:cNvSpPr/>
          <p:nvPr/>
        </p:nvSpPr>
        <p:spPr>
          <a:xfrm>
            <a:off x="3153584" y="1447800"/>
            <a:ext cx="2746473" cy="519011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B2CB05-F190-4724-9279-51D60AA0E5D2}"/>
              </a:ext>
            </a:extLst>
          </p:cNvPr>
          <p:cNvSpPr/>
          <p:nvPr/>
        </p:nvSpPr>
        <p:spPr>
          <a:xfrm>
            <a:off x="8959878" y="1077686"/>
            <a:ext cx="3125442" cy="5195098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94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6C3831-3BA4-4C39-89B3-30BDCB76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203875"/>
            <a:ext cx="11978640" cy="56541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D55194-D1D0-499C-A9FB-D1920931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862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Memory Map: MemoryRanger Prevents token HIAJCKING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55AA-1D02-43A4-8EDC-97A345CA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356" y="886819"/>
            <a:ext cx="808873" cy="810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1A71F-5CA3-4EF2-A51A-A733D746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447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6C3831-3BA4-4C39-89B3-30BDCB76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203875"/>
            <a:ext cx="11978640" cy="56541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D55194-D1D0-499C-A9FB-D1920931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862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Memory Map: MemoryRanger Prevents token HIAJCKING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55AA-1D02-43A4-8EDC-97A345CA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356" y="886819"/>
            <a:ext cx="808873" cy="810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1A71F-5CA3-4EF2-A51A-A733D746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D72590E-BB5C-4B86-B14E-851C4A3D20BD}"/>
              </a:ext>
            </a:extLst>
          </p:cNvPr>
          <p:cNvSpPr/>
          <p:nvPr/>
        </p:nvSpPr>
        <p:spPr>
          <a:xfrm>
            <a:off x="9802368" y="3612243"/>
            <a:ext cx="1828800" cy="182880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74A42743-0F33-437E-BFC4-3CD53DA76318}"/>
              </a:ext>
            </a:extLst>
          </p:cNvPr>
          <p:cNvSpPr/>
          <p:nvPr/>
        </p:nvSpPr>
        <p:spPr>
          <a:xfrm>
            <a:off x="3445111" y="3285671"/>
            <a:ext cx="1828800" cy="182880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Custom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DF6A"/>
      </a:accent3>
      <a:accent4>
        <a:srgbClr val="EC7016"/>
      </a:accent4>
      <a:accent5>
        <a:srgbClr val="E64823"/>
      </a:accent5>
      <a:accent6>
        <a:srgbClr val="9C6A6A"/>
      </a:accent6>
      <a:hlink>
        <a:srgbClr val="FFDF6A"/>
      </a:hlink>
      <a:folHlink>
        <a:srgbClr val="7F723D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6177</TotalTime>
  <Words>4310</Words>
  <Application>Microsoft Office PowerPoint</Application>
  <PresentationFormat>Widescreen</PresentationFormat>
  <Paragraphs>554</Paragraphs>
  <Slides>111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111</vt:i4>
      </vt:variant>
    </vt:vector>
  </HeadingPairs>
  <TitlesOfParts>
    <vt:vector size="122" baseType="lpstr">
      <vt:lpstr>Arial</vt:lpstr>
      <vt:lpstr>Calibri</vt:lpstr>
      <vt:lpstr>Calibri Light</vt:lpstr>
      <vt:lpstr>Cambria</vt:lpstr>
      <vt:lpstr>Rockwell</vt:lpstr>
      <vt:lpstr>Rockwell Condensed</vt:lpstr>
      <vt:lpstr>Times New Roman</vt:lpstr>
      <vt:lpstr>Titillium</vt:lpstr>
      <vt:lpstr>Wingdings</vt:lpstr>
      <vt:lpstr>Office Theme</vt:lpstr>
      <vt:lpstr>Wood Type</vt:lpstr>
      <vt:lpstr>PowerPoint Presentation</vt:lpstr>
      <vt:lpstr>WHOAMI</vt:lpstr>
      <vt:lpstr>Agenda: Attacks on Files</vt:lpstr>
      <vt:lpstr>Agenda: Attacks on Files+Tokens</vt:lpstr>
      <vt:lpstr>Agenda: Attacks on Files+Tokens &amp; MemoryRanger</vt:lpstr>
      <vt:lpstr>Previous research on MemoryRanger: papers+Slides+demos </vt:lpstr>
      <vt:lpstr>Kernel drivers can compromise the OS security</vt:lpstr>
      <vt:lpstr>Kernel Drivers in recent malware attacks on Windows</vt:lpstr>
      <vt:lpstr>Kernel Drivers in recent malware attacks on Windows</vt:lpstr>
      <vt:lpstr>Kernel Drivers in recent malware attacks on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Episode 1   Bypass File Sharing Access Control via Hijacking File Structures</vt:lpstr>
      <vt:lpstr>Scenario of attacks on files</vt:lpstr>
      <vt:lpstr>Scenario of attacks on files</vt:lpstr>
      <vt:lpstr>Scenario of attacks on files</vt:lpstr>
      <vt:lpstr>Scenario of attacks on files</vt:lpstr>
      <vt:lpstr>file system kernel API routines</vt:lpstr>
      <vt:lpstr>file system kernel API routines</vt:lpstr>
      <vt:lpstr>Internals of ZwCreateFile </vt:lpstr>
      <vt:lpstr>Internals of ZwCreateFile </vt:lpstr>
      <vt:lpstr>Internals of ZwCreateFile </vt:lpstr>
      <vt:lpstr>Internals of ZwCreateFile </vt:lpstr>
      <vt:lpstr>Internals of ZwCreateFile </vt:lpstr>
      <vt:lpstr>Internals of ZwCreateFile </vt:lpstr>
      <vt:lpstr>SECURITY REFERENCE MONITOR PREVENTS ILLEGAL ACCESS</vt:lpstr>
      <vt:lpstr>SECURITY REFERENCE MONITOR PREVENTS ILLEGAL ACCESS</vt:lpstr>
      <vt:lpstr>PowerPoint Presentation</vt:lpstr>
      <vt:lpstr>PowerPoint Presentation</vt:lpstr>
      <vt:lpstr>PowerPoint Presentation</vt:lpstr>
      <vt:lpstr>PowerPoint Presentation</vt:lpstr>
      <vt:lpstr>Summary</vt:lpstr>
      <vt:lpstr>Idea of Hijacking: Create a File HIAJCKER</vt:lpstr>
      <vt:lpstr>Idea of Hijacking: Create a File HIAJCKER and Copy structs</vt:lpstr>
      <vt:lpstr>Idea of Hijacking: Create a File HIAJCKER and Copy structs</vt:lpstr>
      <vt:lpstr>Hijacking Attacks on Files structures </vt:lpstr>
      <vt:lpstr>Hijacking Attacks on Files structures </vt:lpstr>
      <vt:lpstr>Hijacking Attacks on Files structures </vt:lpstr>
      <vt:lpstr>Hijacking Attacks on Files structures </vt:lpstr>
      <vt:lpstr>Hijacking Attacks on Files structures </vt:lpstr>
      <vt:lpstr>Handle hijacking Attack</vt:lpstr>
      <vt:lpstr>Handle hijacking Attack</vt:lpstr>
      <vt:lpstr>Kernel handle Table</vt:lpstr>
      <vt:lpstr>Handle Table hijacking</vt:lpstr>
      <vt:lpstr>Handle Table hijacking</vt:lpstr>
      <vt:lpstr>Handle Table hijacking</vt:lpstr>
      <vt:lpstr>DEMO: Handle Table hijacking</vt:lpstr>
      <vt:lpstr>DEMO: Handle Table hijacking</vt:lpstr>
      <vt:lpstr>DEMO: Handle Table hijacking</vt:lpstr>
      <vt:lpstr>PowerPoint Presentation</vt:lpstr>
      <vt:lpstr>How to prevent the Handle hijacking?</vt:lpstr>
      <vt:lpstr>How to prevent the Handle hijacking?</vt:lpstr>
      <vt:lpstr>MemoryRanger isolates Drivers by  running drivers in Separate Kernel Spaces</vt:lpstr>
      <vt:lpstr>Memory Map: MemoryRanger Prevents Handle hijacking</vt:lpstr>
      <vt:lpstr>Memory Map: MemoryRanger Prevents Handle hijacking</vt:lpstr>
      <vt:lpstr>Memory Map: MemoryRanger Prevents Handle hijacking</vt:lpstr>
      <vt:lpstr>Memory Map: MemoryRanger Prevents Handle hijacking</vt:lpstr>
      <vt:lpstr>PowerPoint Presentation</vt:lpstr>
      <vt:lpstr>PowerPoint Presentation</vt:lpstr>
      <vt:lpstr>PowerPoint Presentation</vt:lpstr>
      <vt:lpstr>hijacking NTFS data structures</vt:lpstr>
      <vt:lpstr>Hijacking Attacks on Files structures </vt:lpstr>
      <vt:lpstr>NTFS DATA STRUCTURES</vt:lpstr>
      <vt:lpstr>Hijacking NTFS structures</vt:lpstr>
      <vt:lpstr>PowerPoint Presentation</vt:lpstr>
      <vt:lpstr>PowerPoint Presentation</vt:lpstr>
      <vt:lpstr>BSOD - RESOURCE_NOT_OWNED (0xe3)</vt:lpstr>
      <vt:lpstr>BSOD: the Reason and the way to bypass</vt:lpstr>
      <vt:lpstr>BSOD: the Reason and the way to bypass</vt:lpstr>
      <vt:lpstr>BSOD: the way to bypass (for hackers only)</vt:lpstr>
      <vt:lpstr>DEMO: Hijacking NTFS structures</vt:lpstr>
      <vt:lpstr>DEMO: Hijacking NTFS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Episode 2   Privilege Escalation via Token Hijacking</vt:lpstr>
      <vt:lpstr>EPROCESS and TOKEN in Windows</vt:lpstr>
      <vt:lpstr>EPROCESS and TOKEN in Windows</vt:lpstr>
      <vt:lpstr>EPROCESS and TOKEN in Windows</vt:lpstr>
      <vt:lpstr>EPROCESS and TOKEN in Windows: ADD MORE PRIVILEGES</vt:lpstr>
      <vt:lpstr>PowerPoint Presentation</vt:lpstr>
      <vt:lpstr>PowerPoint Presentation</vt:lpstr>
      <vt:lpstr>PowerPoint Presentation</vt:lpstr>
      <vt:lpstr>TOKEN INTERNALS</vt:lpstr>
      <vt:lpstr>TOKEN INTERNALS</vt:lpstr>
      <vt:lpstr>An idea of TOKEN HIJACKING Atack</vt:lpstr>
      <vt:lpstr>An idea of TOKEN HIJACKING Atack</vt:lpstr>
      <vt:lpstr>Token hijacking Attack</vt:lpstr>
      <vt:lpstr>Token hijacking Attack</vt:lpstr>
      <vt:lpstr>PowerPoint Presentation</vt:lpstr>
      <vt:lpstr>Memory Map: MemoryRanger Prevents token HIAJCKING</vt:lpstr>
      <vt:lpstr>Memory Map: MemoryRanger Prevents token HIAJCKING</vt:lpstr>
      <vt:lpstr>Memory Map: MemoryRanger Prevents token HIAJCKING</vt:lpstr>
      <vt:lpstr>Memory Map: MemoryRanger Prevents token HIAJCKING</vt:lpstr>
      <vt:lpstr>PowerPoint Presentation</vt:lpstr>
      <vt:lpstr>token hijacking ATTACK</vt:lpstr>
      <vt:lpstr>token hijacking is blocked by a new data-only enclave</vt:lpstr>
      <vt:lpstr>Episode 3   MemoryRanger</vt:lpstr>
      <vt:lpstr>Memory Ranger architecture</vt:lpstr>
      <vt:lpstr>Conclusion</vt:lpstr>
      <vt:lpstr>PowerPoint Presentation</vt:lpstr>
      <vt:lpstr>PowerPoint Presentation</vt:lpstr>
      <vt:lpstr>PowerPoint Presentation</vt:lpstr>
      <vt:lpstr>PowerPoint Presentation</vt:lpstr>
      <vt:lpstr>Demo: Preventing the HANDLE HIJACKING Attack</vt:lpstr>
      <vt:lpstr>Demo: Preventing the Hijacking NTFS structures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Igor Korkin</cp:lastModifiedBy>
  <cp:revision>240</cp:revision>
  <dcterms:created xsi:type="dcterms:W3CDTF">2020-05-30T05:46:53Z</dcterms:created>
  <dcterms:modified xsi:type="dcterms:W3CDTF">2020-08-03T17:27:23Z</dcterms:modified>
</cp:coreProperties>
</file>